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0"/>
  </p:notesMasterIdLst>
  <p:sldIdLst>
    <p:sldId id="256" r:id="rId2"/>
    <p:sldId id="2140753944" r:id="rId3"/>
    <p:sldId id="258" r:id="rId4"/>
    <p:sldId id="2140753883" r:id="rId5"/>
    <p:sldId id="2140753887" r:id="rId6"/>
    <p:sldId id="2140753929" r:id="rId7"/>
    <p:sldId id="2140753885" r:id="rId8"/>
    <p:sldId id="2140753942" r:id="rId9"/>
    <p:sldId id="2140753890" r:id="rId10"/>
    <p:sldId id="2140753892" r:id="rId11"/>
    <p:sldId id="2140753905" r:id="rId12"/>
    <p:sldId id="2140753906" r:id="rId13"/>
    <p:sldId id="2140753945" r:id="rId14"/>
    <p:sldId id="2140753946" r:id="rId15"/>
    <p:sldId id="2140753949" r:id="rId16"/>
    <p:sldId id="2140753947" r:id="rId17"/>
    <p:sldId id="2140753950" r:id="rId18"/>
    <p:sldId id="2140753951" r:id="rId19"/>
    <p:sldId id="2140753954" r:id="rId20"/>
    <p:sldId id="2140753955" r:id="rId21"/>
    <p:sldId id="2140753956" r:id="rId22"/>
    <p:sldId id="2140753957" r:id="rId23"/>
    <p:sldId id="2140753958" r:id="rId24"/>
    <p:sldId id="2140753959" r:id="rId25"/>
    <p:sldId id="2140753960" r:id="rId26"/>
    <p:sldId id="2140753961" r:id="rId27"/>
    <p:sldId id="2140753962" r:id="rId28"/>
    <p:sldId id="2140753963" r:id="rId29"/>
    <p:sldId id="2140753964" r:id="rId30"/>
    <p:sldId id="2140753966" r:id="rId31"/>
    <p:sldId id="2140753967" r:id="rId32"/>
    <p:sldId id="2140753968" r:id="rId33"/>
    <p:sldId id="2140753969" r:id="rId34"/>
    <p:sldId id="2140753970" r:id="rId35"/>
    <p:sldId id="2140753971" r:id="rId36"/>
    <p:sldId id="2140753972" r:id="rId37"/>
    <p:sldId id="2140753973" r:id="rId38"/>
    <p:sldId id="2140753974" r:id="rId39"/>
    <p:sldId id="2140753952" r:id="rId40"/>
    <p:sldId id="2140753953" r:id="rId41"/>
    <p:sldId id="2140753975" r:id="rId42"/>
    <p:sldId id="2140753976" r:id="rId43"/>
    <p:sldId id="2140753977" r:id="rId44"/>
    <p:sldId id="2140753978" r:id="rId45"/>
    <p:sldId id="2140753898" r:id="rId46"/>
    <p:sldId id="2140753891" r:id="rId47"/>
    <p:sldId id="2140753899" r:id="rId48"/>
    <p:sldId id="262" r:id="rId49"/>
  </p:sldIdLst>
  <p:sldSz cx="12192000" cy="6858000"/>
  <p:notesSz cx="6858000" cy="9144000"/>
  <p:embeddedFontLst>
    <p:embeddedFont>
      <p:font typeface="Cambria Math" panose="02040503050406030204" pitchFamily="18" charset="0"/>
      <p:regular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juqyfNzsEh0MeB5U3g2hz5GX0w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41" autoAdjust="0"/>
  </p:normalViewPr>
  <p:slideViewPr>
    <p:cSldViewPr snapToGrid="0">
      <p:cViewPr varScale="1">
        <p:scale>
          <a:sx n="101" d="100"/>
          <a:sy n="101" d="100"/>
        </p:scale>
        <p:origin x="876"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57" name="Google Shape;15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3094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1"/>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11"/>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11"/>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11"/>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11"/>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21;p11"/>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22;p11"/>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3" name="Google Shape;103;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5" name="Google Shape;115;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1"/>
          <p:cNvSpPr>
            <a:spLocks noGrp="1"/>
          </p:cNvSpPr>
          <p:nvPr>
            <p:ph type="pic" idx="2"/>
          </p:nvPr>
        </p:nvSpPr>
        <p:spPr>
          <a:xfrm>
            <a:off x="5183188" y="987425"/>
            <a:ext cx="6172200" cy="4873625"/>
          </a:xfrm>
          <a:prstGeom prst="rect">
            <a:avLst/>
          </a:prstGeom>
          <a:noFill/>
          <a:ln>
            <a:noFill/>
          </a:ln>
        </p:spPr>
      </p:sp>
      <p:sp>
        <p:nvSpPr>
          <p:cNvPr id="122" name="Google Shape;122;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3" name="Google Shape;12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1_Blank">
  <p:cSld name="11_Blank">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3"/>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 name="Google Shape;65;p13"/>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p13"/>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7" name="Google Shape;67;p13"/>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 name="Google Shape;68;p13"/>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 name="Google Shape;69;p13"/>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 name="Google Shape;70;p13"/>
          <p:cNvSpPr txBox="1">
            <a:spLocks noGrp="1"/>
          </p:cNvSpPr>
          <p:nvPr>
            <p:ph type="title"/>
          </p:nvPr>
        </p:nvSpPr>
        <p:spPr>
          <a:xfrm>
            <a:off x="6524263" y="2014074"/>
            <a:ext cx="4590229" cy="2983912"/>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4800"/>
              <a:buFont typeface="Arial"/>
              <a:buNone/>
              <a:defRPr sz="4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13"/>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0861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27"/>
        <p:cNvGrpSpPr/>
        <p:nvPr/>
      </p:nvGrpSpPr>
      <p:grpSpPr>
        <a:xfrm>
          <a:off x="0" y="0"/>
          <a:ext cx="0" cy="0"/>
          <a:chOff x="0" y="0"/>
          <a:chExt cx="0" cy="0"/>
        </a:xfrm>
      </p:grpSpPr>
      <p:sp>
        <p:nvSpPr>
          <p:cNvPr id="28" name="Google Shape;28;p35"/>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 name="Google Shape;29;p35"/>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 name="Google Shape;30;p35"/>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 name="Google Shape;31;p35"/>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 name="Google Shape;32;p35"/>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 name="Google Shape;33;p35"/>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 name="Google Shape;34;p35"/>
          <p:cNvSpPr txBox="1"/>
          <p:nvPr/>
        </p:nvSpPr>
        <p:spPr>
          <a:xfrm>
            <a:off x="525780" y="6415503"/>
            <a:ext cx="4114800" cy="2519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A8D08C"/>
                </a:solidFill>
                <a:latin typeface="Arial"/>
                <a:ea typeface="Arial"/>
                <a:cs typeface="Arial"/>
                <a:sym typeface="Arial"/>
              </a:rPr>
              <a:t>© Copyright FPT Software – Level of Confidentiality </a:t>
            </a:r>
            <a:endParaRPr sz="1050" b="0" i="0" u="none" strike="noStrike" cap="none">
              <a:solidFill>
                <a:srgbClr val="A8D08C"/>
              </a:solidFill>
              <a:latin typeface="Arial"/>
              <a:ea typeface="Arial"/>
              <a:cs typeface="Arial"/>
              <a:sym typeface="Arial"/>
            </a:endParaRPr>
          </a:p>
        </p:txBody>
      </p:sp>
      <p:sp>
        <p:nvSpPr>
          <p:cNvPr id="35" name="Google Shape;35;p35"/>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35"/>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7"/>
        <p:cNvGrpSpPr/>
        <p:nvPr/>
      </p:nvGrpSpPr>
      <p:grpSpPr>
        <a:xfrm>
          <a:off x="0" y="0"/>
          <a:ext cx="0" cy="0"/>
          <a:chOff x="0" y="0"/>
          <a:chExt cx="0" cy="0"/>
        </a:xfrm>
      </p:grpSpPr>
      <p:sp>
        <p:nvSpPr>
          <p:cNvPr id="38" name="Google Shape;38;p36"/>
          <p:cNvSpPr txBox="1"/>
          <p:nvPr/>
        </p:nvSpPr>
        <p:spPr>
          <a:xfrm>
            <a:off x="525780" y="6415503"/>
            <a:ext cx="4114800" cy="2519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A8D08C"/>
                </a:solidFill>
                <a:latin typeface="Arial"/>
                <a:ea typeface="Arial"/>
                <a:cs typeface="Arial"/>
                <a:sym typeface="Arial"/>
              </a:rPr>
              <a:t>© Copyright FPT Software – Level of Confidentiality </a:t>
            </a:r>
            <a:endParaRPr sz="1050" b="0" i="0" u="none" strike="noStrike" cap="none">
              <a:solidFill>
                <a:srgbClr val="A8D08C"/>
              </a:solidFill>
              <a:latin typeface="Arial"/>
              <a:ea typeface="Arial"/>
              <a:cs typeface="Arial"/>
              <a:sym typeface="Arial"/>
            </a:endParaRPr>
          </a:p>
        </p:txBody>
      </p:sp>
      <p:sp>
        <p:nvSpPr>
          <p:cNvPr id="39" name="Google Shape;39;p36"/>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B5B5B5"/>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36"/>
          <p:cNvSpPr/>
          <p:nvPr/>
        </p:nvSpPr>
        <p:spPr>
          <a:xfrm>
            <a:off x="-426720" y="5893631"/>
            <a:ext cx="266700" cy="685815"/>
          </a:xfrm>
          <a:prstGeom prst="roundRect">
            <a:avLst>
              <a:gd name="adj" fmla="val 8511"/>
            </a:avLst>
          </a:prstGeom>
          <a:solidFill>
            <a:srgbClr val="B5B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 name="Google Shape;41;p36"/>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 name="Google Shape;42;p36"/>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 name="Google Shape;43;p36"/>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4;p36"/>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 name="Google Shape;45;p36"/>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6;p36"/>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Slide">
  <p:cSld name="2_Title Slide">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37"/>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 name="Google Shape;49;p37"/>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 name="Google Shape;50;p37"/>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37"/>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37"/>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 name="Google Shape;53;p37"/>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 name="Google Shape;54;p37"/>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38"/>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38"/>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38"/>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 name="Google Shape;59;p38"/>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 name="Google Shape;60;p38"/>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 name="Google Shape;61;p38"/>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 name="Google Shape;62;p38"/>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6" name="Google Shape;7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8" name="Google Shape;8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s://pure.iiasa.ac.at/id/eprint/3571/1/CP-91-009.pdf?utm_source=chatgpt.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pure.iiasa.ac.at/id/eprint/3571/1/CP-91-009.pdf?utm_source=chatgpt.com" TargetMode="External"/><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hyperlink" Target="https://www.google.com/url?sa=i&amp;url=https%3A%2F%2Fwww.researchgate.net%2Ffigure%2FProximal-Policy-Optimization-PPO-architecture_fig2_385920419&amp;psig=AOvVaw1L9TXAdp_EloyBYiieHWYr&amp;ust=1742890492955000&amp;source=images&amp;cd=vfe&amp;opi=89978449&amp;ved=0CBEQjhxqFwoTCICw6pejoowDFQAAAAAdAAAAABAE" TargetMode="Externa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3.png"/><Relationship Id="rId7"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10.png"/><Relationship Id="rId4" Type="http://schemas.openxmlformats.org/officeDocument/2006/relationships/image" Target="../media/image300.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1.png"/><Relationship Id="rId7"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hyperlink" Target="https://sofdem.github.io/gccat/gccat/Cdiffn.html" TargetMode="Externa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s://github.com/Hoanha2101/REL_mni_captio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3" name="Google Shape;143;p1"/>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4" name="Google Shape;144;p1"/>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5" name="Google Shape;145;p1"/>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6" name="Google Shape;146;p1"/>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7" name="Google Shape;147;p1"/>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a:ea typeface="Times New Roman"/>
              <a:cs typeface="Times New Roman"/>
              <a:sym typeface="Times New Roman"/>
            </a:endParaRPr>
          </a:p>
        </p:txBody>
      </p:sp>
      <p:sp>
        <p:nvSpPr>
          <p:cNvPr id="148" name="Google Shape;148;p1"/>
          <p:cNvSpPr txBox="1"/>
          <p:nvPr/>
        </p:nvSpPr>
        <p:spPr>
          <a:xfrm>
            <a:off x="478883" y="2876987"/>
            <a:ext cx="11429189"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37121"/>
              </a:buClr>
              <a:buSzPts val="7200"/>
              <a:buFont typeface="Times New Roman"/>
              <a:buNone/>
            </a:pPr>
            <a:r>
              <a:rPr lang="en-US" sz="5400" b="1" i="0" u="none" strike="noStrike" cap="none" dirty="0">
                <a:solidFill>
                  <a:schemeClr val="accent2"/>
                </a:solidFill>
              </a:rPr>
              <a:t>CUTTING STOCK 2D</a:t>
            </a:r>
          </a:p>
        </p:txBody>
      </p:sp>
      <p:sp>
        <p:nvSpPr>
          <p:cNvPr id="149" name="Google Shape;149;p1"/>
          <p:cNvSpPr txBox="1"/>
          <p:nvPr/>
        </p:nvSpPr>
        <p:spPr>
          <a:xfrm>
            <a:off x="808549" y="4456817"/>
            <a:ext cx="4441200" cy="10617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Times New Roman"/>
              <a:buNone/>
            </a:pPr>
            <a:r>
              <a:rPr lang="en-US" sz="2100" b="1" i="0" u="none" strike="noStrike" cap="none" dirty="0">
                <a:solidFill>
                  <a:schemeClr val="lt1"/>
                </a:solidFill>
              </a:rPr>
              <a:t>Group 3</a:t>
            </a:r>
          </a:p>
          <a:p>
            <a:pPr marL="0" marR="0" lvl="0" indent="0" algn="l" rtl="0">
              <a:lnSpc>
                <a:spcPct val="100000"/>
              </a:lnSpc>
              <a:spcBef>
                <a:spcPts val="0"/>
              </a:spcBef>
              <a:spcAft>
                <a:spcPts val="0"/>
              </a:spcAft>
              <a:buClr>
                <a:schemeClr val="lt1"/>
              </a:buClr>
              <a:buSzPts val="1800"/>
              <a:buFont typeface="Times New Roman"/>
              <a:buNone/>
            </a:pPr>
            <a:r>
              <a:rPr lang="en-US" sz="2100" b="1" dirty="0">
                <a:solidFill>
                  <a:schemeClr val="lt1"/>
                </a:solidFill>
              </a:rPr>
              <a:t>AI17C</a:t>
            </a:r>
          </a:p>
          <a:p>
            <a:pPr marL="0" marR="0" lvl="0" indent="0" algn="l" rtl="0">
              <a:lnSpc>
                <a:spcPct val="100000"/>
              </a:lnSpc>
              <a:spcBef>
                <a:spcPts val="0"/>
              </a:spcBef>
              <a:spcAft>
                <a:spcPts val="0"/>
              </a:spcAft>
              <a:buClr>
                <a:schemeClr val="lt1"/>
              </a:buClr>
              <a:buSzPts val="1800"/>
              <a:buFont typeface="Times New Roman"/>
              <a:buNone/>
            </a:pPr>
            <a:r>
              <a:rPr lang="en-US" sz="2100" b="1" i="0" u="none" strike="noStrike" cap="none" dirty="0">
                <a:solidFill>
                  <a:schemeClr val="lt1"/>
                </a:solidFill>
              </a:rPr>
              <a:t>FPT University</a:t>
            </a:r>
            <a:endParaRPr sz="2100" b="1" i="0" u="none" strike="noStrike" cap="none" dirty="0">
              <a:solidFill>
                <a:schemeClr val="lt1"/>
              </a:solidFill>
            </a:endParaRPr>
          </a:p>
        </p:txBody>
      </p:sp>
      <p:grpSp>
        <p:nvGrpSpPr>
          <p:cNvPr id="150" name="Google Shape;150;p1"/>
          <p:cNvGrpSpPr/>
          <p:nvPr/>
        </p:nvGrpSpPr>
        <p:grpSpPr>
          <a:xfrm>
            <a:off x="652402" y="5861752"/>
            <a:ext cx="2609076" cy="482600"/>
            <a:chOff x="5181600" y="3683000"/>
            <a:chExt cx="2609076" cy="482600"/>
          </a:xfrm>
        </p:grpSpPr>
        <p:sp>
          <p:nvSpPr>
            <p:cNvPr id="151" name="Google Shape;151;p1"/>
            <p:cNvSpPr/>
            <p:nvPr/>
          </p:nvSpPr>
          <p:spPr>
            <a:xfrm>
              <a:off x="5181600" y="3683000"/>
              <a:ext cx="2169900" cy="482600"/>
            </a:xfrm>
            <a:prstGeom prst="roundRect">
              <a:avLst>
                <a:gd name="adj" fmla="val 50000"/>
              </a:avLst>
            </a:prstGeom>
            <a:solidFill>
              <a:srgbClr val="01DDEC">
                <a:alpha val="20000"/>
              </a:srgbClr>
            </a:solidFill>
            <a:ln w="12700" cap="flat" cmpd="sng">
              <a:solidFill>
                <a:srgbClr val="01DDE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Times New Roman"/>
                <a:ea typeface="Times New Roman"/>
                <a:cs typeface="Times New Roman"/>
                <a:sym typeface="Times New Roman"/>
              </a:endParaRPr>
            </a:p>
          </p:txBody>
        </p:sp>
        <p:sp>
          <p:nvSpPr>
            <p:cNvPr id="152" name="Google Shape;152;p1"/>
            <p:cNvSpPr txBox="1"/>
            <p:nvPr/>
          </p:nvSpPr>
          <p:spPr>
            <a:xfrm>
              <a:off x="5337747" y="3764985"/>
              <a:ext cx="245292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Times New Roman"/>
                <a:buNone/>
              </a:pPr>
              <a:r>
                <a:rPr lang="en-US" sz="1600" b="1" dirty="0">
                  <a:solidFill>
                    <a:srgbClr val="FFFFFF"/>
                  </a:solidFill>
                  <a:latin typeface="+mj-lt"/>
                  <a:ea typeface="Times New Roman"/>
                  <a:cs typeface="Times New Roman"/>
                  <a:sym typeface="Times New Roman"/>
                </a:rPr>
                <a:t>Mar</a:t>
              </a:r>
              <a:r>
                <a:rPr lang="en-US" sz="1600" b="1" i="0" u="none" strike="noStrike" cap="none" dirty="0">
                  <a:solidFill>
                    <a:srgbClr val="FFFFFF"/>
                  </a:solidFill>
                  <a:latin typeface="+mj-lt"/>
                  <a:ea typeface="Times New Roman"/>
                  <a:cs typeface="Times New Roman"/>
                  <a:sym typeface="Times New Roman"/>
                </a:rPr>
                <a:t> 24 2025</a:t>
              </a:r>
              <a:endParaRPr b="1" i="0" u="none" strike="noStrike" cap="none" dirty="0">
                <a:solidFill>
                  <a:srgbClr val="000000"/>
                </a:solidFill>
                <a:latin typeface="+mj-lt"/>
                <a:ea typeface="Arial"/>
                <a:cs typeface="Arial"/>
                <a:sym typeface="Arial"/>
              </a:endParaRPr>
            </a:p>
          </p:txBody>
        </p:sp>
      </p:grpSp>
      <p:pic>
        <p:nvPicPr>
          <p:cNvPr id="153" name="Google Shape;153;p1"/>
          <p:cNvPicPr preferRelativeResize="0"/>
          <p:nvPr/>
        </p:nvPicPr>
        <p:blipFill rotWithShape="1">
          <a:blip r:embed="rId3">
            <a:alphaModFix/>
          </a:blip>
          <a:srcRect l="11990" t="29978" r="14237" b="30357"/>
          <a:stretch/>
        </p:blipFill>
        <p:spPr>
          <a:xfrm>
            <a:off x="478883" y="422879"/>
            <a:ext cx="2160712" cy="824238"/>
          </a:xfrm>
          <a:prstGeom prst="rect">
            <a:avLst/>
          </a:prstGeom>
          <a:noFill/>
          <a:ln>
            <a:noFill/>
          </a:ln>
        </p:spPr>
      </p:pic>
      <p:sp>
        <p:nvSpPr>
          <p:cNvPr id="154" name="Google Shape;154;p1"/>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a:t>
            </a:fld>
            <a:endParaRPr>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2B1F710E-9F1E-6A29-0044-3AE960703D62}"/>
              </a:ext>
            </a:extLst>
          </p:cNvPr>
          <p:cNvSpPr txBox="1"/>
          <p:nvPr/>
        </p:nvSpPr>
        <p:spPr>
          <a:xfrm>
            <a:off x="4805803" y="3884068"/>
            <a:ext cx="2775348" cy="307777"/>
          </a:xfrm>
          <a:prstGeom prst="rect">
            <a:avLst/>
          </a:prstGeom>
          <a:noFill/>
        </p:spPr>
        <p:txBody>
          <a:bodyPr wrap="square">
            <a:spAutoFit/>
          </a:bodyPr>
          <a:lstStyle/>
          <a:p>
            <a:pPr algn="ctr"/>
            <a:r>
              <a:rPr lang="en-US" b="1" dirty="0">
                <a:solidFill>
                  <a:schemeClr val="bg1"/>
                </a:solidFill>
                <a:effectLst>
                  <a:outerShdw blurRad="38100" dist="38100" dir="2700000" algn="tl">
                    <a:srgbClr val="000000">
                      <a:alpha val="43137"/>
                    </a:srgbClr>
                  </a:outerShdw>
                </a:effectLst>
              </a:rPr>
              <a:t>REINFORCEMENT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250"/>
                                        <p:tgtEl>
                                          <p:spTgt spid="150"/>
                                        </p:tgtEl>
                                        <p:attrNameLst>
                                          <p:attrName>ppt_w</p:attrName>
                                        </p:attrNameLst>
                                      </p:cBhvr>
                                      <p:tavLst>
                                        <p:tav tm="0">
                                          <p:val>
                                            <p:strVal val="0"/>
                                          </p:val>
                                        </p:tav>
                                        <p:tav tm="100000">
                                          <p:val>
                                            <p:strVal val="#ppt_w"/>
                                          </p:val>
                                        </p:tav>
                                      </p:tavLst>
                                    </p:anim>
                                    <p:anim calcmode="lin" valueType="num">
                                      <p:cBhvr additive="base">
                                        <p:cTn id="8" dur="250"/>
                                        <p:tgtEl>
                                          <p:spTgt spid="15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IMPLEMENTATION</a:t>
            </a:r>
          </a:p>
        </p:txBody>
      </p:sp>
      <p:sp>
        <p:nvSpPr>
          <p:cNvPr id="49" name="Title 1">
            <a:extLst>
              <a:ext uri="{FF2B5EF4-FFF2-40B4-BE49-F238E27FC236}">
                <a16:creationId xmlns:a16="http://schemas.microsoft.com/office/drawing/2014/main" id="{C9AD008C-8E9E-6F41-BFEC-17A63E078D7E}"/>
              </a:ext>
            </a:extLst>
          </p:cNvPr>
          <p:cNvSpPr txBox="1">
            <a:spLocks/>
          </p:cNvSpPr>
          <p:nvPr/>
        </p:nvSpPr>
        <p:spPr>
          <a:xfrm>
            <a:off x="1551538" y="2805679"/>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a:t>
            </a:r>
            <a:endParaRPr lang="x-none" sz="4000" dirty="0">
              <a:solidFill>
                <a:srgbClr val="F37121"/>
              </a:solidFill>
              <a:latin typeface="+mj-lt"/>
            </a:endParaRPr>
          </a:p>
        </p:txBody>
      </p:sp>
      <p:sp>
        <p:nvSpPr>
          <p:cNvPr id="11" name="Title 1">
            <a:extLst>
              <a:ext uri="{FF2B5EF4-FFF2-40B4-BE49-F238E27FC236}">
                <a16:creationId xmlns:a16="http://schemas.microsoft.com/office/drawing/2014/main" id="{EB33302A-2627-2FE6-D73E-2DA2AC2B6678}"/>
              </a:ext>
            </a:extLst>
          </p:cNvPr>
          <p:cNvSpPr txBox="1">
            <a:spLocks/>
          </p:cNvSpPr>
          <p:nvPr/>
        </p:nvSpPr>
        <p:spPr>
          <a:xfrm>
            <a:off x="2450521" y="2843192"/>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HEURISTIC ALGORITHMS</a:t>
            </a:r>
            <a:endParaRPr lang="x-none" sz="2800" dirty="0">
              <a:solidFill>
                <a:srgbClr val="0070C0"/>
              </a:solidFill>
              <a:latin typeface="+mj-lt"/>
            </a:endParaRPr>
          </a:p>
        </p:txBody>
      </p:sp>
      <p:sp>
        <p:nvSpPr>
          <p:cNvPr id="12" name="Title 1">
            <a:extLst>
              <a:ext uri="{FF2B5EF4-FFF2-40B4-BE49-F238E27FC236}">
                <a16:creationId xmlns:a16="http://schemas.microsoft.com/office/drawing/2014/main" id="{C6323345-F110-8B24-8AFD-8E6300CD9CE8}"/>
              </a:ext>
            </a:extLst>
          </p:cNvPr>
          <p:cNvSpPr txBox="1">
            <a:spLocks/>
          </p:cNvSpPr>
          <p:nvPr/>
        </p:nvSpPr>
        <p:spPr>
          <a:xfrm>
            <a:off x="1551538" y="4235319"/>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3</a:t>
            </a:r>
            <a:endParaRPr lang="x-none" sz="4000" dirty="0">
              <a:solidFill>
                <a:srgbClr val="F37121"/>
              </a:solidFill>
              <a:latin typeface="+mj-lt"/>
            </a:endParaRPr>
          </a:p>
        </p:txBody>
      </p:sp>
      <p:sp>
        <p:nvSpPr>
          <p:cNvPr id="13" name="Title 1">
            <a:extLst>
              <a:ext uri="{FF2B5EF4-FFF2-40B4-BE49-F238E27FC236}">
                <a16:creationId xmlns:a16="http://schemas.microsoft.com/office/drawing/2014/main" id="{CA0CA45B-6B41-EB38-14C5-0C0E95BF0EBE}"/>
              </a:ext>
            </a:extLst>
          </p:cNvPr>
          <p:cNvSpPr txBox="1">
            <a:spLocks/>
          </p:cNvSpPr>
          <p:nvPr/>
        </p:nvSpPr>
        <p:spPr>
          <a:xfrm>
            <a:off x="2450521" y="4286541"/>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Q - LEARNING</a:t>
            </a:r>
            <a:endParaRPr lang="x-none" sz="2800" dirty="0">
              <a:solidFill>
                <a:srgbClr val="0070C0"/>
              </a:solidFill>
              <a:latin typeface="+mj-lt"/>
            </a:endParaRPr>
          </a:p>
        </p:txBody>
      </p:sp>
      <p:pic>
        <p:nvPicPr>
          <p:cNvPr id="10" name="Picture 9">
            <a:extLst>
              <a:ext uri="{FF2B5EF4-FFF2-40B4-BE49-F238E27FC236}">
                <a16:creationId xmlns:a16="http://schemas.microsoft.com/office/drawing/2014/main" id="{045A475E-8A85-127F-45A9-16306B01C37A}"/>
              </a:ext>
            </a:extLst>
          </p:cNvPr>
          <p:cNvPicPr>
            <a:picLocks noChangeAspect="1"/>
          </p:cNvPicPr>
          <p:nvPr/>
        </p:nvPicPr>
        <p:blipFill>
          <a:blip r:embed="rId3"/>
          <a:stretch>
            <a:fillRect/>
          </a:stretch>
        </p:blipFill>
        <p:spPr>
          <a:xfrm>
            <a:off x="328029" y="6478371"/>
            <a:ext cx="5172797" cy="238158"/>
          </a:xfrm>
          <a:prstGeom prst="rect">
            <a:avLst/>
          </a:prstGeom>
        </p:spPr>
      </p:pic>
      <p:sp>
        <p:nvSpPr>
          <p:cNvPr id="14" name="Title 1">
            <a:extLst>
              <a:ext uri="{FF2B5EF4-FFF2-40B4-BE49-F238E27FC236}">
                <a16:creationId xmlns:a16="http://schemas.microsoft.com/office/drawing/2014/main" id="{687D1E77-FED7-2693-D497-A8C50EC855AC}"/>
              </a:ext>
            </a:extLst>
          </p:cNvPr>
          <p:cNvSpPr txBox="1">
            <a:spLocks/>
          </p:cNvSpPr>
          <p:nvPr/>
        </p:nvSpPr>
        <p:spPr>
          <a:xfrm>
            <a:off x="1551538" y="352325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a:t>
            </a:r>
            <a:endParaRPr lang="x-none" sz="4000" dirty="0">
              <a:solidFill>
                <a:srgbClr val="F37121"/>
              </a:solidFill>
              <a:latin typeface="+mj-lt"/>
            </a:endParaRPr>
          </a:p>
        </p:txBody>
      </p:sp>
      <p:sp>
        <p:nvSpPr>
          <p:cNvPr id="15" name="Title 1">
            <a:extLst>
              <a:ext uri="{FF2B5EF4-FFF2-40B4-BE49-F238E27FC236}">
                <a16:creationId xmlns:a16="http://schemas.microsoft.com/office/drawing/2014/main" id="{74BE7216-5EE5-DE8E-7752-10190045410C}"/>
              </a:ext>
            </a:extLst>
          </p:cNvPr>
          <p:cNvSpPr txBox="1">
            <a:spLocks/>
          </p:cNvSpPr>
          <p:nvPr/>
        </p:nvSpPr>
        <p:spPr>
          <a:xfrm>
            <a:off x="2450521" y="3568963"/>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PPO APPROACH TO TRAINING A RL AGENT</a:t>
            </a:r>
            <a:endParaRPr lang="x-none" sz="2800" dirty="0">
              <a:solidFill>
                <a:srgbClr val="0070C0"/>
              </a:solidFill>
              <a:latin typeface="+mj-lt"/>
            </a:endParaRPr>
          </a:p>
        </p:txBody>
      </p:sp>
    </p:spTree>
    <p:extLst>
      <p:ext uri="{BB962C8B-B14F-4D97-AF65-F5344CB8AC3E}">
        <p14:creationId xmlns:p14="http://schemas.microsoft.com/office/powerpoint/2010/main" val="282499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a:t>
            </a:r>
            <a:r>
              <a:rPr lang="en-US" sz="2800" b="1" dirty="0">
                <a:solidFill>
                  <a:schemeClr val="bg2"/>
                </a:solidFill>
              </a:rPr>
              <a:t>  </a:t>
            </a:r>
            <a:r>
              <a:rPr lang="en-US" sz="2800" b="1" dirty="0">
                <a:solidFill>
                  <a:srgbClr val="0070C0"/>
                </a:solidFill>
                <a:latin typeface="+mj-lt"/>
              </a:rPr>
              <a:t>HEURISTIC ALGORITHMS</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11</a:t>
            </a:fld>
            <a:endParaRPr lang="x-none"/>
          </a:p>
        </p:txBody>
      </p:sp>
      <p:pic>
        <p:nvPicPr>
          <p:cNvPr id="13" name="Picture 12">
            <a:extLst>
              <a:ext uri="{FF2B5EF4-FFF2-40B4-BE49-F238E27FC236}">
                <a16:creationId xmlns:a16="http://schemas.microsoft.com/office/drawing/2014/main" id="{C4416E14-126F-D3C1-19AB-9B8C57A4F72F}"/>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A475C86B-06DE-6DFA-37BF-1C805089876F}"/>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1.1</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CAC73121-637D-7EEB-8F70-772D9B4D05C5}"/>
              </a:ext>
            </a:extLst>
          </p:cNvPr>
          <p:cNvSpPr txBox="1">
            <a:spLocks/>
          </p:cNvSpPr>
          <p:nvPr/>
        </p:nvSpPr>
        <p:spPr>
          <a:xfrm>
            <a:off x="2393371" y="2205017"/>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FIRST-FIT ALGORITHM</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7F4EDC5C-949C-9A37-8880-4A78EBF4ECF4}"/>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1.3</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869C4A3E-B53F-BDBE-F1B0-4D0C938D105F}"/>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COMBINATION ALGORITHM</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36D685DA-28E8-8A8A-479A-A4E1275AFA0A}"/>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1.2</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451A4CFC-853A-2E75-B489-3FC2BBCA3EB8}"/>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BEST-FIT ALGORITHM</a:t>
            </a:r>
            <a:endParaRPr lang="x-none" sz="2800" dirty="0">
              <a:solidFill>
                <a:srgbClr val="0070C0"/>
              </a:solidFill>
              <a:latin typeface="+mj-lt"/>
            </a:endParaRPr>
          </a:p>
        </p:txBody>
      </p:sp>
      <p:sp>
        <p:nvSpPr>
          <p:cNvPr id="3" name="Title 1">
            <a:extLst>
              <a:ext uri="{FF2B5EF4-FFF2-40B4-BE49-F238E27FC236}">
                <a16:creationId xmlns:a16="http://schemas.microsoft.com/office/drawing/2014/main" id="{F8156D87-C022-F544-415C-8A078C107CE0}"/>
              </a:ext>
            </a:extLst>
          </p:cNvPr>
          <p:cNvSpPr txBox="1">
            <a:spLocks/>
          </p:cNvSpPr>
          <p:nvPr/>
        </p:nvSpPr>
        <p:spPr>
          <a:xfrm>
            <a:off x="1494388" y="4309206"/>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1.4</a:t>
            </a:r>
            <a:endParaRPr lang="x-none" sz="4000" dirty="0">
              <a:solidFill>
                <a:srgbClr val="F37121"/>
              </a:solidFill>
              <a:latin typeface="+mj-lt"/>
            </a:endParaRPr>
          </a:p>
        </p:txBody>
      </p:sp>
      <p:sp>
        <p:nvSpPr>
          <p:cNvPr id="6" name="Title 1">
            <a:extLst>
              <a:ext uri="{FF2B5EF4-FFF2-40B4-BE49-F238E27FC236}">
                <a16:creationId xmlns:a16="http://schemas.microsoft.com/office/drawing/2014/main" id="{21E3B5A8-80BE-BA8E-F54E-FE341ED4F67A}"/>
              </a:ext>
            </a:extLst>
          </p:cNvPr>
          <p:cNvSpPr txBox="1">
            <a:spLocks/>
          </p:cNvSpPr>
          <p:nvPr/>
        </p:nvSpPr>
        <p:spPr>
          <a:xfrm>
            <a:off x="2393371" y="4360428"/>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RESULTS</a:t>
            </a:r>
            <a:endParaRPr lang="x-none" sz="2800" dirty="0">
              <a:solidFill>
                <a:srgbClr val="0070C0"/>
              </a:solidFill>
              <a:latin typeface="+mj-lt"/>
            </a:endParaRPr>
          </a:p>
        </p:txBody>
      </p:sp>
    </p:spTree>
    <p:extLst>
      <p:ext uri="{BB962C8B-B14F-4D97-AF65-F5344CB8AC3E}">
        <p14:creationId xmlns:p14="http://schemas.microsoft.com/office/powerpoint/2010/main" val="3144583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A971B-0E2C-5DCA-1A42-4513E47F340B}"/>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C51701C-D5D2-CB17-A2A3-A0B17697D38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9ACBF783-D4DA-4A44-96AE-FD65C954679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1.1</a:t>
            </a:r>
            <a:r>
              <a:rPr lang="en-US" sz="2800" b="1" dirty="0">
                <a:solidFill>
                  <a:schemeClr val="bg2"/>
                </a:solidFill>
              </a:rPr>
              <a:t>  </a:t>
            </a:r>
            <a:r>
              <a:rPr lang="en-US" sz="2800" b="1" dirty="0">
                <a:solidFill>
                  <a:srgbClr val="0070C0"/>
                </a:solidFill>
                <a:latin typeface="+mj-lt"/>
              </a:rPr>
              <a:t>FIRST-FIT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185751C7-83FF-26F4-C455-7DC0FB725A04}"/>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extBox 1">
            <a:extLst>
              <a:ext uri="{FF2B5EF4-FFF2-40B4-BE49-F238E27FC236}">
                <a16:creationId xmlns:a16="http://schemas.microsoft.com/office/drawing/2014/main" id="{79AC3803-0371-3A61-B73B-EE243503D5D9}"/>
              </a:ext>
            </a:extLst>
          </p:cNvPr>
          <p:cNvSpPr txBox="1"/>
          <p:nvPr/>
        </p:nvSpPr>
        <p:spPr>
          <a:xfrm>
            <a:off x="558928" y="1406896"/>
            <a:ext cx="6398658" cy="2201628"/>
          </a:xfrm>
          <a:prstGeom prst="rect">
            <a:avLst/>
          </a:prstGeom>
          <a:noFill/>
        </p:spPr>
        <p:txBody>
          <a:bodyPr wrap="square">
            <a:spAutoFit/>
          </a:bodyPr>
          <a:lstStyle/>
          <a:p>
            <a:pPr marL="685800" marR="0">
              <a:lnSpc>
                <a:spcPct val="115000"/>
              </a:lnSpc>
              <a:buNone/>
            </a:pPr>
            <a:r>
              <a:rPr lang="en-US" sz="1000" b="1" i="1" dirty="0">
                <a:effectLst/>
                <a:latin typeface="Times New Roman" panose="02020603050405020304" pitchFamily="18" charset="0"/>
                <a:ea typeface="Arial" panose="020B0604020202020204" pitchFamily="34" charset="0"/>
              </a:rPr>
              <a:t>Function First_Fit_2DCSP</a:t>
            </a:r>
            <a:r>
              <a:rPr lang="en-US" sz="1000" i="1" dirty="0">
                <a:effectLst/>
                <a:latin typeface="Times New Roman" panose="02020603050405020304" pitchFamily="18" charset="0"/>
                <a:ea typeface="Arial" panose="020B0604020202020204" pitchFamily="34" charset="0"/>
              </a:rPr>
              <a:t>:</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Push one of each </a:t>
            </a:r>
            <a:r>
              <a:rPr lang="en-US" sz="1000" i="1" dirty="0" err="1">
                <a:effectLst/>
                <a:latin typeface="Times New Roman" panose="02020603050405020304" pitchFamily="18" charset="0"/>
                <a:ea typeface="Arial" panose="020B0604020202020204" pitchFamily="34" charset="0"/>
              </a:rPr>
              <a:t>stock_type</a:t>
            </a:r>
            <a:r>
              <a:rPr lang="en-US" sz="1000" i="1" dirty="0">
                <a:effectLst/>
                <a:latin typeface="Times New Roman" panose="02020603050405020304" pitchFamily="18" charset="0"/>
                <a:ea typeface="Arial" panose="020B0604020202020204" pitchFamily="34" charset="0"/>
              </a:rPr>
              <a:t> into the </a:t>
            </a:r>
            <a:r>
              <a:rPr lang="en-US" sz="1000" i="1" dirty="0" err="1">
                <a:effectLst/>
                <a:latin typeface="Times New Roman" panose="02020603050405020304" pitchFamily="18" charset="0"/>
                <a:ea typeface="Arial" panose="020B0604020202020204" pitchFamily="34" charset="0"/>
              </a:rPr>
              <a:t>stock_list</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For each stock in </a:t>
            </a:r>
            <a:r>
              <a:rPr lang="en-US" sz="1000" i="1" dirty="0" err="1">
                <a:effectLst/>
                <a:latin typeface="Times New Roman" panose="02020603050405020304" pitchFamily="18" charset="0"/>
                <a:ea typeface="Arial" panose="020B0604020202020204" pitchFamily="34" charset="0"/>
              </a:rPr>
              <a:t>stock_list</a:t>
            </a:r>
            <a:r>
              <a:rPr lang="en-US" sz="1000" i="1" dirty="0">
                <a:effectLst/>
                <a:latin typeface="Times New Roman" panose="02020603050405020304" pitchFamily="18" charset="0"/>
                <a:ea typeface="Arial" panose="020B0604020202020204" pitchFamily="34" charset="0"/>
              </a:rPr>
              <a:t> (sorted from largest to smallest area):</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For each prod in </a:t>
            </a:r>
            <a:r>
              <a:rPr lang="en-US" sz="1000" i="1" dirty="0" err="1">
                <a:effectLst/>
                <a:latin typeface="Times New Roman" panose="02020603050405020304" pitchFamily="18" charset="0"/>
                <a:ea typeface="Arial" panose="020B0604020202020204" pitchFamily="34" charset="0"/>
              </a:rPr>
              <a:t>product_list</a:t>
            </a:r>
            <a:r>
              <a:rPr lang="en-US" sz="1000" i="1" dirty="0">
                <a:effectLst/>
                <a:latin typeface="Times New Roman" panose="02020603050405020304" pitchFamily="18" charset="0"/>
                <a:ea typeface="Arial" panose="020B0604020202020204" pitchFamily="34" charset="0"/>
              </a:rPr>
              <a:t> (sorted from largest to smallest area):</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If prod can fit into stock:</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Place prod into stock</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Else:</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Let </a:t>
            </a:r>
            <a:r>
              <a:rPr lang="en-US" sz="1000" i="1" dirty="0" err="1">
                <a:effectLst/>
                <a:latin typeface="Times New Roman" panose="02020603050405020304" pitchFamily="18" charset="0"/>
                <a:ea typeface="Arial" panose="020B0604020202020204" pitchFamily="34" charset="0"/>
              </a:rPr>
              <a:t>stockType</a:t>
            </a:r>
            <a:r>
              <a:rPr lang="en-US" sz="1000" i="1" dirty="0">
                <a:effectLst/>
                <a:latin typeface="Times New Roman" panose="02020603050405020304" pitchFamily="18" charset="0"/>
                <a:ea typeface="Arial" panose="020B0604020202020204" pitchFamily="34" charset="0"/>
              </a:rPr>
              <a:t> be the first </a:t>
            </a:r>
            <a:r>
              <a:rPr lang="en-US" sz="1000" i="1" dirty="0" err="1">
                <a:effectLst/>
                <a:latin typeface="Times New Roman" panose="02020603050405020304" pitchFamily="18" charset="0"/>
                <a:ea typeface="Arial" panose="020B0604020202020204" pitchFamily="34" charset="0"/>
              </a:rPr>
              <a:t>stock_type</a:t>
            </a:r>
            <a:r>
              <a:rPr lang="en-US" sz="1000" i="1" dirty="0">
                <a:effectLst/>
                <a:latin typeface="Times New Roman" panose="02020603050405020304" pitchFamily="18" charset="0"/>
                <a:ea typeface="Arial" panose="020B0604020202020204" pitchFamily="34" charset="0"/>
              </a:rPr>
              <a:t> that fits prod</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Create a new stock of type </a:t>
            </a:r>
            <a:r>
              <a:rPr lang="en-US" sz="1000" i="1" dirty="0" err="1">
                <a:effectLst/>
                <a:latin typeface="Times New Roman" panose="02020603050405020304" pitchFamily="18" charset="0"/>
                <a:ea typeface="Arial" panose="020B0604020202020204" pitchFamily="34" charset="0"/>
              </a:rPr>
              <a:t>stockType</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Place prod into the new stock</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If the </a:t>
            </a:r>
            <a:r>
              <a:rPr lang="en-US" sz="1000" i="1" dirty="0" err="1">
                <a:effectLst/>
                <a:latin typeface="Times New Roman" panose="02020603050405020304" pitchFamily="18" charset="0"/>
                <a:ea typeface="Arial" panose="020B0604020202020204" pitchFamily="34" charset="0"/>
              </a:rPr>
              <a:t>textbf</a:t>
            </a:r>
            <a:r>
              <a:rPr lang="en-US" sz="1000" i="1" dirty="0">
                <a:effectLst/>
                <a:latin typeface="Times New Roman" panose="02020603050405020304" pitchFamily="18" charset="0"/>
                <a:ea typeface="Arial" panose="020B0604020202020204" pitchFamily="34" charset="0"/>
              </a:rPr>
              <a:t> demand for prod is met:</a:t>
            </a:r>
            <a:endParaRPr lang="en-US" sz="1000" dirty="0">
              <a:effectLst/>
              <a:latin typeface="Arial" panose="020B0604020202020204" pitchFamily="34" charset="0"/>
              <a:ea typeface="Arial" panose="020B0604020202020204" pitchFamily="34" charset="0"/>
            </a:endParaRPr>
          </a:p>
          <a:p>
            <a:pPr marL="685800" marR="0">
              <a:lnSpc>
                <a:spcPct val="115000"/>
              </a:lnSpc>
            </a:pPr>
            <a:r>
              <a:rPr lang="en-US" sz="1000" i="1" dirty="0">
                <a:effectLst/>
                <a:latin typeface="Times New Roman" panose="02020603050405020304" pitchFamily="18" charset="0"/>
                <a:ea typeface="Arial" panose="020B0604020202020204" pitchFamily="34" charset="0"/>
              </a:rPr>
              <a:t>                Remove prod from the item list</a:t>
            </a:r>
            <a:endParaRPr lang="en-US" sz="1000" dirty="0">
              <a:effectLst/>
              <a:latin typeface="Arial" panose="020B0604020202020204" pitchFamily="34" charset="0"/>
              <a:ea typeface="Arial" panose="020B0604020202020204" pitchFamily="34" charset="0"/>
            </a:endParaRPr>
          </a:p>
        </p:txBody>
      </p:sp>
      <p:sp>
        <p:nvSpPr>
          <p:cNvPr id="4" name="TextBox 3">
            <a:extLst>
              <a:ext uri="{FF2B5EF4-FFF2-40B4-BE49-F238E27FC236}">
                <a16:creationId xmlns:a16="http://schemas.microsoft.com/office/drawing/2014/main" id="{4B470994-5C60-C95E-CB86-9D96C4B48194}"/>
              </a:ext>
            </a:extLst>
          </p:cNvPr>
          <p:cNvSpPr txBox="1"/>
          <p:nvPr/>
        </p:nvSpPr>
        <p:spPr>
          <a:xfrm>
            <a:off x="931068" y="4207572"/>
            <a:ext cx="973343" cy="307777"/>
          </a:xfrm>
          <a:prstGeom prst="rect">
            <a:avLst/>
          </a:prstGeom>
          <a:noFill/>
        </p:spPr>
        <p:txBody>
          <a:bodyPr wrap="none" rtlCol="0">
            <a:spAutoFit/>
          </a:bodyPr>
          <a:lstStyle/>
          <a:p>
            <a:r>
              <a:rPr lang="en-US" dirty="0"/>
              <a:t>STOCKS:</a:t>
            </a:r>
          </a:p>
        </p:txBody>
      </p:sp>
      <p:sp>
        <p:nvSpPr>
          <p:cNvPr id="5" name="TextBox 4">
            <a:extLst>
              <a:ext uri="{FF2B5EF4-FFF2-40B4-BE49-F238E27FC236}">
                <a16:creationId xmlns:a16="http://schemas.microsoft.com/office/drawing/2014/main" id="{D302D42E-E7FC-2FAC-6EFE-49A97CA67F5F}"/>
              </a:ext>
            </a:extLst>
          </p:cNvPr>
          <p:cNvSpPr txBox="1"/>
          <p:nvPr/>
        </p:nvSpPr>
        <p:spPr>
          <a:xfrm>
            <a:off x="931068" y="5595418"/>
            <a:ext cx="1122423" cy="307777"/>
          </a:xfrm>
          <a:prstGeom prst="rect">
            <a:avLst/>
          </a:prstGeom>
          <a:noFill/>
        </p:spPr>
        <p:txBody>
          <a:bodyPr wrap="none" rtlCol="0">
            <a:spAutoFit/>
          </a:bodyPr>
          <a:lstStyle/>
          <a:p>
            <a:r>
              <a:rPr lang="en-US" dirty="0"/>
              <a:t>PRODUCT:</a:t>
            </a:r>
          </a:p>
        </p:txBody>
      </p:sp>
      <p:sp>
        <p:nvSpPr>
          <p:cNvPr id="6" name="Rectangle 5">
            <a:extLst>
              <a:ext uri="{FF2B5EF4-FFF2-40B4-BE49-F238E27FC236}">
                <a16:creationId xmlns:a16="http://schemas.microsoft.com/office/drawing/2014/main" id="{4EA88CFC-8793-8B2D-E943-F3D067E55AF5}"/>
              </a:ext>
            </a:extLst>
          </p:cNvPr>
          <p:cNvSpPr/>
          <p:nvPr/>
        </p:nvSpPr>
        <p:spPr>
          <a:xfrm>
            <a:off x="2245519" y="4017954"/>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B7C5278-7356-FC11-3725-FA81C31CCA8A}"/>
              </a:ext>
            </a:extLst>
          </p:cNvPr>
          <p:cNvSpPr/>
          <p:nvPr/>
        </p:nvSpPr>
        <p:spPr>
          <a:xfrm>
            <a:off x="2245520" y="5568258"/>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EBCB7E-CCDB-DCA5-59C1-565D3E7C271E}"/>
              </a:ext>
            </a:extLst>
          </p:cNvPr>
          <p:cNvSpPr/>
          <p:nvPr/>
        </p:nvSpPr>
        <p:spPr>
          <a:xfrm>
            <a:off x="2550915" y="3839753"/>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987FF2-80FE-F0AF-13BB-728800939996}"/>
              </a:ext>
            </a:extLst>
          </p:cNvPr>
          <p:cNvSpPr/>
          <p:nvPr/>
        </p:nvSpPr>
        <p:spPr>
          <a:xfrm>
            <a:off x="3134314" y="4084630"/>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D0FE9E-1F77-711F-EA81-AD9DE503F0E2}"/>
              </a:ext>
            </a:extLst>
          </p:cNvPr>
          <p:cNvSpPr/>
          <p:nvPr/>
        </p:nvSpPr>
        <p:spPr>
          <a:xfrm>
            <a:off x="2992637" y="3941667"/>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A6EE75-CEFD-BAC6-12F8-AE566402F5AD}"/>
              </a:ext>
            </a:extLst>
          </p:cNvPr>
          <p:cNvSpPr/>
          <p:nvPr/>
        </p:nvSpPr>
        <p:spPr>
          <a:xfrm>
            <a:off x="2468763" y="5729922"/>
            <a:ext cx="1095374"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05AA6F-D4ED-FDA9-1DF4-F4398644A927}"/>
              </a:ext>
            </a:extLst>
          </p:cNvPr>
          <p:cNvSpPr/>
          <p:nvPr/>
        </p:nvSpPr>
        <p:spPr>
          <a:xfrm>
            <a:off x="2910485" y="5478480"/>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ADBFD0-8B6E-023B-0C18-20A3DAAB3B20}"/>
              </a:ext>
            </a:extLst>
          </p:cNvPr>
          <p:cNvSpPr/>
          <p:nvPr/>
        </p:nvSpPr>
        <p:spPr>
          <a:xfrm>
            <a:off x="3080151" y="5878406"/>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CC653F-18D2-0EFA-8BEA-D06E5D0C30B8}"/>
              </a:ext>
            </a:extLst>
          </p:cNvPr>
          <p:cNvSpPr/>
          <p:nvPr/>
        </p:nvSpPr>
        <p:spPr>
          <a:xfrm>
            <a:off x="3319463" y="5828911"/>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B0531AC-0149-97D3-5DF4-84D0E934984E}"/>
              </a:ext>
            </a:extLst>
          </p:cNvPr>
          <p:cNvSpPr/>
          <p:nvPr/>
        </p:nvSpPr>
        <p:spPr>
          <a:xfrm>
            <a:off x="5229968" y="4843783"/>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8661FD-5503-3598-A8D8-C3669AEFE372}"/>
              </a:ext>
            </a:extLst>
          </p:cNvPr>
          <p:cNvSpPr/>
          <p:nvPr/>
        </p:nvSpPr>
        <p:spPr>
          <a:xfrm>
            <a:off x="6204643" y="4094509"/>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20" name="Rectangle 19">
            <a:extLst>
              <a:ext uri="{FF2B5EF4-FFF2-40B4-BE49-F238E27FC236}">
                <a16:creationId xmlns:a16="http://schemas.microsoft.com/office/drawing/2014/main" id="{D8324BF9-22DF-B56A-3432-A7D6C2684024}"/>
              </a:ext>
            </a:extLst>
          </p:cNvPr>
          <p:cNvSpPr/>
          <p:nvPr/>
        </p:nvSpPr>
        <p:spPr>
          <a:xfrm>
            <a:off x="10928748" y="4323389"/>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22" name="Rectangle 21">
            <a:extLst>
              <a:ext uri="{FF2B5EF4-FFF2-40B4-BE49-F238E27FC236}">
                <a16:creationId xmlns:a16="http://schemas.microsoft.com/office/drawing/2014/main" id="{02840C71-B0D3-C6B8-7608-8799ACE92C84}"/>
              </a:ext>
            </a:extLst>
          </p:cNvPr>
          <p:cNvSpPr/>
          <p:nvPr/>
        </p:nvSpPr>
        <p:spPr>
          <a:xfrm>
            <a:off x="9788724" y="4344253"/>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24" name="Rectangle 23">
            <a:extLst>
              <a:ext uri="{FF2B5EF4-FFF2-40B4-BE49-F238E27FC236}">
                <a16:creationId xmlns:a16="http://schemas.microsoft.com/office/drawing/2014/main" id="{1A78B072-8E81-F9C7-1F29-F6D88D986606}"/>
              </a:ext>
            </a:extLst>
          </p:cNvPr>
          <p:cNvSpPr/>
          <p:nvPr/>
        </p:nvSpPr>
        <p:spPr>
          <a:xfrm>
            <a:off x="8319491" y="4274717"/>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26" name="Rectangle 25">
            <a:extLst>
              <a:ext uri="{FF2B5EF4-FFF2-40B4-BE49-F238E27FC236}">
                <a16:creationId xmlns:a16="http://schemas.microsoft.com/office/drawing/2014/main" id="{402958CA-1063-FC5E-000C-3E9A11A5F2FF}"/>
              </a:ext>
            </a:extLst>
          </p:cNvPr>
          <p:cNvSpPr/>
          <p:nvPr/>
        </p:nvSpPr>
        <p:spPr>
          <a:xfrm>
            <a:off x="8466888" y="5630934"/>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28" name="Rectangle 27">
            <a:extLst>
              <a:ext uri="{FF2B5EF4-FFF2-40B4-BE49-F238E27FC236}">
                <a16:creationId xmlns:a16="http://schemas.microsoft.com/office/drawing/2014/main" id="{DDF14E95-0E9B-94B3-6565-4237DC0AD409}"/>
              </a:ext>
            </a:extLst>
          </p:cNvPr>
          <p:cNvSpPr/>
          <p:nvPr/>
        </p:nvSpPr>
        <p:spPr>
          <a:xfrm>
            <a:off x="7631666" y="5523369"/>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2" name="Rectangle 31">
            <a:extLst>
              <a:ext uri="{FF2B5EF4-FFF2-40B4-BE49-F238E27FC236}">
                <a16:creationId xmlns:a16="http://schemas.microsoft.com/office/drawing/2014/main" id="{6F328824-6331-267C-554C-BF20993DE5D9}"/>
              </a:ext>
            </a:extLst>
          </p:cNvPr>
          <p:cNvSpPr/>
          <p:nvPr/>
        </p:nvSpPr>
        <p:spPr>
          <a:xfrm>
            <a:off x="9266985" y="5828911"/>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33" name="Rectangle 32">
            <a:extLst>
              <a:ext uri="{FF2B5EF4-FFF2-40B4-BE49-F238E27FC236}">
                <a16:creationId xmlns:a16="http://schemas.microsoft.com/office/drawing/2014/main" id="{A6AE93CD-F32C-8A19-D64C-D379288722E6}"/>
              </a:ext>
            </a:extLst>
          </p:cNvPr>
          <p:cNvSpPr/>
          <p:nvPr/>
        </p:nvSpPr>
        <p:spPr>
          <a:xfrm>
            <a:off x="10031081" y="5901266"/>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34" name="Rectangle 33">
            <a:extLst>
              <a:ext uri="{FF2B5EF4-FFF2-40B4-BE49-F238E27FC236}">
                <a16:creationId xmlns:a16="http://schemas.microsoft.com/office/drawing/2014/main" id="{D6668E3E-2CBE-F4DF-9005-D7977DB73552}"/>
              </a:ext>
            </a:extLst>
          </p:cNvPr>
          <p:cNvSpPr/>
          <p:nvPr/>
        </p:nvSpPr>
        <p:spPr>
          <a:xfrm>
            <a:off x="6287864" y="1394910"/>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FF78A3C-9217-7F50-0D37-4D8A601C5557}"/>
              </a:ext>
            </a:extLst>
          </p:cNvPr>
          <p:cNvSpPr/>
          <p:nvPr/>
        </p:nvSpPr>
        <p:spPr>
          <a:xfrm>
            <a:off x="7327569" y="1391061"/>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9" name="Rectangle 38">
            <a:extLst>
              <a:ext uri="{FF2B5EF4-FFF2-40B4-BE49-F238E27FC236}">
                <a16:creationId xmlns:a16="http://schemas.microsoft.com/office/drawing/2014/main" id="{0E74D9C2-3BB0-4E34-1741-97857A22C216}"/>
              </a:ext>
            </a:extLst>
          </p:cNvPr>
          <p:cNvSpPr/>
          <p:nvPr/>
        </p:nvSpPr>
        <p:spPr>
          <a:xfrm>
            <a:off x="9080302" y="199989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952FC70-4539-67E7-E698-8519FC5E8E70}"/>
              </a:ext>
            </a:extLst>
          </p:cNvPr>
          <p:cNvSpPr/>
          <p:nvPr/>
        </p:nvSpPr>
        <p:spPr>
          <a:xfrm>
            <a:off x="8023329" y="3273141"/>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42" name="Rectangle 41">
            <a:extLst>
              <a:ext uri="{FF2B5EF4-FFF2-40B4-BE49-F238E27FC236}">
                <a16:creationId xmlns:a16="http://schemas.microsoft.com/office/drawing/2014/main" id="{A5DED1AF-3201-49A5-854A-D4E1E8A7A901}"/>
              </a:ext>
            </a:extLst>
          </p:cNvPr>
          <p:cNvSpPr/>
          <p:nvPr/>
        </p:nvSpPr>
        <p:spPr>
          <a:xfrm>
            <a:off x="6303368" y="2007043"/>
            <a:ext cx="523874" cy="60187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dirty="0"/>
              <a:t>p3</a:t>
            </a:r>
          </a:p>
        </p:txBody>
      </p:sp>
      <p:sp>
        <p:nvSpPr>
          <p:cNvPr id="43" name="Rectangle 42">
            <a:extLst>
              <a:ext uri="{FF2B5EF4-FFF2-40B4-BE49-F238E27FC236}">
                <a16:creationId xmlns:a16="http://schemas.microsoft.com/office/drawing/2014/main" id="{7C136B8C-C11D-D4F1-ED40-419C0B729C89}"/>
              </a:ext>
            </a:extLst>
          </p:cNvPr>
          <p:cNvSpPr/>
          <p:nvPr/>
        </p:nvSpPr>
        <p:spPr>
          <a:xfrm>
            <a:off x="7857446" y="1407379"/>
            <a:ext cx="523874" cy="60187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dirty="0"/>
              <a:t>p3</a:t>
            </a:r>
          </a:p>
        </p:txBody>
      </p:sp>
      <p:sp>
        <p:nvSpPr>
          <p:cNvPr id="45" name="Rectangle 44">
            <a:extLst>
              <a:ext uri="{FF2B5EF4-FFF2-40B4-BE49-F238E27FC236}">
                <a16:creationId xmlns:a16="http://schemas.microsoft.com/office/drawing/2014/main" id="{2227E91B-BD0F-C962-D12D-0CE66BAD93FE}"/>
              </a:ext>
            </a:extLst>
          </p:cNvPr>
          <p:cNvSpPr/>
          <p:nvPr/>
        </p:nvSpPr>
        <p:spPr>
          <a:xfrm>
            <a:off x="9077080" y="1999890"/>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cxnSp>
        <p:nvCxnSpPr>
          <p:cNvPr id="47" name="Connector: Curved 46">
            <a:extLst>
              <a:ext uri="{FF2B5EF4-FFF2-40B4-BE49-F238E27FC236}">
                <a16:creationId xmlns:a16="http://schemas.microsoft.com/office/drawing/2014/main" id="{43C5F7ED-0A2C-6959-0EB2-C05FC36F518B}"/>
              </a:ext>
            </a:extLst>
          </p:cNvPr>
          <p:cNvCxnSpPr>
            <a:stCxn id="41" idx="1"/>
            <a:endCxn id="42" idx="2"/>
          </p:cNvCxnSpPr>
          <p:nvPr/>
        </p:nvCxnSpPr>
        <p:spPr>
          <a:xfrm rot="10800000">
            <a:off x="6565305" y="2608915"/>
            <a:ext cx="1458024" cy="965162"/>
          </a:xfrm>
          <a:prstGeom prst="curvedConnector2">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Connector: Curved 52">
            <a:extLst>
              <a:ext uri="{FF2B5EF4-FFF2-40B4-BE49-F238E27FC236}">
                <a16:creationId xmlns:a16="http://schemas.microsoft.com/office/drawing/2014/main" id="{BF0221F4-133A-A8B5-B4D5-6A3754F2437E}"/>
              </a:ext>
            </a:extLst>
          </p:cNvPr>
          <p:cNvCxnSpPr>
            <a:stCxn id="41" idx="0"/>
            <a:endCxn id="43" idx="3"/>
          </p:cNvCxnSpPr>
          <p:nvPr/>
        </p:nvCxnSpPr>
        <p:spPr>
          <a:xfrm rot="5400000" flipH="1" flipV="1">
            <a:off x="7550880" y="2442701"/>
            <a:ext cx="1564826" cy="96054"/>
          </a:xfrm>
          <a:prstGeom prst="curvedConnector4">
            <a:avLst>
              <a:gd name="adj1" fmla="val 40384"/>
              <a:gd name="adj2" fmla="val 337991"/>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Connector: Curved 54">
            <a:extLst>
              <a:ext uri="{FF2B5EF4-FFF2-40B4-BE49-F238E27FC236}">
                <a16:creationId xmlns:a16="http://schemas.microsoft.com/office/drawing/2014/main" id="{DD01AE71-5549-A5C0-334B-AD8FFEDA76AC}"/>
              </a:ext>
            </a:extLst>
          </p:cNvPr>
          <p:cNvCxnSpPr>
            <a:stCxn id="41" idx="3"/>
            <a:endCxn id="39" idx="1"/>
          </p:cNvCxnSpPr>
          <p:nvPr/>
        </p:nvCxnSpPr>
        <p:spPr>
          <a:xfrm flipV="1">
            <a:off x="8547203" y="2402477"/>
            <a:ext cx="533099" cy="1171600"/>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56" name="TextBox 55">
            <a:extLst>
              <a:ext uri="{FF2B5EF4-FFF2-40B4-BE49-F238E27FC236}">
                <a16:creationId xmlns:a16="http://schemas.microsoft.com/office/drawing/2014/main" id="{BC57B823-7DBE-8798-431A-937C4FE1E754}"/>
              </a:ext>
            </a:extLst>
          </p:cNvPr>
          <p:cNvSpPr txBox="1"/>
          <p:nvPr/>
        </p:nvSpPr>
        <p:spPr>
          <a:xfrm>
            <a:off x="9100893" y="3682605"/>
            <a:ext cx="364202" cy="307777"/>
          </a:xfrm>
          <a:prstGeom prst="rect">
            <a:avLst/>
          </a:prstGeom>
          <a:noFill/>
        </p:spPr>
        <p:txBody>
          <a:bodyPr wrap="none" rtlCol="0">
            <a:spAutoFit/>
          </a:bodyPr>
          <a:lstStyle/>
          <a:p>
            <a:r>
              <a:rPr lang="en-US" b="1" dirty="0"/>
              <a:t>…</a:t>
            </a:r>
          </a:p>
        </p:txBody>
      </p:sp>
      <p:sp>
        <p:nvSpPr>
          <p:cNvPr id="57" name="TextBox 56">
            <a:extLst>
              <a:ext uri="{FF2B5EF4-FFF2-40B4-BE49-F238E27FC236}">
                <a16:creationId xmlns:a16="http://schemas.microsoft.com/office/drawing/2014/main" id="{B2E4A745-280F-80EF-3312-9BA8C78D190D}"/>
              </a:ext>
            </a:extLst>
          </p:cNvPr>
          <p:cNvSpPr txBox="1"/>
          <p:nvPr/>
        </p:nvSpPr>
        <p:spPr>
          <a:xfrm>
            <a:off x="10459245" y="2595839"/>
            <a:ext cx="364202" cy="307777"/>
          </a:xfrm>
          <a:prstGeom prst="rect">
            <a:avLst/>
          </a:prstGeom>
          <a:noFill/>
        </p:spPr>
        <p:txBody>
          <a:bodyPr wrap="none" rtlCol="0">
            <a:spAutoFit/>
          </a:bodyPr>
          <a:lstStyle/>
          <a:p>
            <a:r>
              <a:rPr lang="en-US" b="1" dirty="0"/>
              <a:t>…</a:t>
            </a:r>
          </a:p>
        </p:txBody>
      </p:sp>
      <p:sp>
        <p:nvSpPr>
          <p:cNvPr id="62" name="Rectangle 61">
            <a:extLst>
              <a:ext uri="{FF2B5EF4-FFF2-40B4-BE49-F238E27FC236}">
                <a16:creationId xmlns:a16="http://schemas.microsoft.com/office/drawing/2014/main" id="{44699EA7-3EF2-114F-E576-9D02650592F2}"/>
              </a:ext>
            </a:extLst>
          </p:cNvPr>
          <p:cNvSpPr/>
          <p:nvPr/>
        </p:nvSpPr>
        <p:spPr>
          <a:xfrm>
            <a:off x="6235312" y="5619864"/>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63" name="Rectangle 62">
            <a:extLst>
              <a:ext uri="{FF2B5EF4-FFF2-40B4-BE49-F238E27FC236}">
                <a16:creationId xmlns:a16="http://schemas.microsoft.com/office/drawing/2014/main" id="{F30A0BAA-74F3-B105-2F6A-3D2966990348}"/>
              </a:ext>
            </a:extLst>
          </p:cNvPr>
          <p:cNvSpPr/>
          <p:nvPr/>
        </p:nvSpPr>
        <p:spPr>
          <a:xfrm>
            <a:off x="6303368" y="139095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 name="TextBox 2">
            <a:extLst>
              <a:ext uri="{FF2B5EF4-FFF2-40B4-BE49-F238E27FC236}">
                <a16:creationId xmlns:a16="http://schemas.microsoft.com/office/drawing/2014/main" id="{DDCF597A-145C-F7DE-71D1-9E2D541EE650}"/>
              </a:ext>
            </a:extLst>
          </p:cNvPr>
          <p:cNvSpPr txBox="1"/>
          <p:nvPr/>
        </p:nvSpPr>
        <p:spPr>
          <a:xfrm>
            <a:off x="570174" y="6515649"/>
            <a:ext cx="1090363" cy="338554"/>
          </a:xfrm>
          <a:prstGeom prst="rect">
            <a:avLst/>
          </a:prstGeom>
          <a:noFill/>
        </p:spPr>
        <p:txBody>
          <a:bodyPr wrap="none" rtlCol="0">
            <a:spAutoFit/>
          </a:bodyPr>
          <a:lstStyle/>
          <a:p>
            <a:r>
              <a:rPr lang="en-US" sz="800" i="1" dirty="0"/>
              <a:t>Documentation: </a:t>
            </a:r>
            <a:r>
              <a:rPr lang="en-US" sz="800" i="1" dirty="0">
                <a:hlinkClick r:id="rId4"/>
              </a:rPr>
              <a:t>link</a:t>
            </a:r>
            <a:endParaRPr lang="en-US" sz="800" i="1" dirty="0"/>
          </a:p>
          <a:p>
            <a:endParaRPr lang="en-US" sz="800" i="1" dirty="0"/>
          </a:p>
        </p:txBody>
      </p:sp>
    </p:spTree>
    <p:extLst>
      <p:ext uri="{BB962C8B-B14F-4D97-AF65-F5344CB8AC3E}">
        <p14:creationId xmlns:p14="http://schemas.microsoft.com/office/powerpoint/2010/main" val="2849245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EC730-1DCD-995C-80FB-480277B3F78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3421A6A-BD2E-5ACD-FFFB-984433140C92}"/>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234F009-5E44-1F5B-F695-0104850A291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1.2</a:t>
            </a:r>
            <a:r>
              <a:rPr lang="en-US" sz="2800" b="1" dirty="0">
                <a:solidFill>
                  <a:schemeClr val="bg2"/>
                </a:solidFill>
              </a:rPr>
              <a:t>  </a:t>
            </a:r>
            <a:r>
              <a:rPr lang="en-US" sz="2800" b="1" dirty="0">
                <a:solidFill>
                  <a:srgbClr val="0070C0"/>
                </a:solidFill>
              </a:rPr>
              <a:t>BEST</a:t>
            </a:r>
            <a:r>
              <a:rPr lang="en-US" sz="2800" b="1" dirty="0">
                <a:solidFill>
                  <a:srgbClr val="0070C0"/>
                </a:solidFill>
                <a:latin typeface="+mj-lt"/>
              </a:rPr>
              <a:t>-FIT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87E29CD-2896-0D01-71FB-D199D0C1D853}"/>
              </a:ext>
            </a:extLst>
          </p:cNvPr>
          <p:cNvPicPr>
            <a:picLocks noChangeAspect="1"/>
          </p:cNvPicPr>
          <p:nvPr/>
        </p:nvPicPr>
        <p:blipFill>
          <a:blip r:embed="rId3"/>
          <a:stretch>
            <a:fillRect/>
          </a:stretch>
        </p:blipFill>
        <p:spPr>
          <a:xfrm>
            <a:off x="83587" y="6268657"/>
            <a:ext cx="5380186" cy="403895"/>
          </a:xfrm>
          <a:prstGeom prst="rect">
            <a:avLst/>
          </a:prstGeom>
        </p:spPr>
      </p:pic>
      <p:sp>
        <p:nvSpPr>
          <p:cNvPr id="7" name="TextBox 6">
            <a:extLst>
              <a:ext uri="{FF2B5EF4-FFF2-40B4-BE49-F238E27FC236}">
                <a16:creationId xmlns:a16="http://schemas.microsoft.com/office/drawing/2014/main" id="{FB55A229-DD23-9F7A-1C60-4406907A866A}"/>
              </a:ext>
            </a:extLst>
          </p:cNvPr>
          <p:cNvSpPr txBox="1"/>
          <p:nvPr/>
        </p:nvSpPr>
        <p:spPr>
          <a:xfrm>
            <a:off x="3678" y="945303"/>
            <a:ext cx="5420734" cy="3440429"/>
          </a:xfrm>
          <a:prstGeom prst="rect">
            <a:avLst/>
          </a:prstGeom>
          <a:noFill/>
        </p:spPr>
        <p:txBody>
          <a:bodyPr wrap="square">
            <a:spAutoFit/>
          </a:bodyPr>
          <a:lstStyle/>
          <a:p>
            <a:pPr marL="685800" marR="0">
              <a:lnSpc>
                <a:spcPct val="115000"/>
              </a:lnSpc>
              <a:buNone/>
            </a:pPr>
            <a:r>
              <a:rPr lang="en-US" sz="1000" b="1" i="1" dirty="0">
                <a:effectLst/>
                <a:latin typeface="Times New Roman" panose="02020603050405020304" pitchFamily="18" charset="0"/>
                <a:ea typeface="Arial" panose="020B0604020202020204" pitchFamily="34" charset="0"/>
              </a:rPr>
              <a:t>Function Best_Fit_2DCSP</a:t>
            </a:r>
            <a:r>
              <a:rPr lang="en-US" sz="1000" i="1" dirty="0">
                <a:effectLst/>
                <a:latin typeface="Times New Roman" panose="02020603050405020304" pitchFamily="18" charset="0"/>
                <a:ea typeface="Arial" panose="020B0604020202020204" pitchFamily="34" charset="0"/>
              </a:rPr>
              <a:t>:</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Sort </a:t>
            </a:r>
            <a:r>
              <a:rPr lang="en-US" sz="1000" i="1" dirty="0" err="1">
                <a:effectLst/>
                <a:latin typeface="Times New Roman" panose="02020603050405020304" pitchFamily="18" charset="0"/>
                <a:ea typeface="Arial" panose="020B0604020202020204" pitchFamily="34" charset="0"/>
              </a:rPr>
              <a:t>product_list</a:t>
            </a:r>
            <a:r>
              <a:rPr lang="en-US" sz="1000" i="1" dirty="0">
                <a:effectLst/>
                <a:latin typeface="Times New Roman" panose="02020603050405020304" pitchFamily="18" charset="0"/>
                <a:ea typeface="Arial" panose="020B0604020202020204" pitchFamily="34" charset="0"/>
              </a:rPr>
              <a:t> from largest to smallest area</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For each product in </a:t>
            </a:r>
            <a:r>
              <a:rPr lang="en-US" sz="1000" i="1" dirty="0" err="1">
                <a:effectLst/>
                <a:latin typeface="Times New Roman" panose="02020603050405020304" pitchFamily="18" charset="0"/>
                <a:ea typeface="Arial" panose="020B0604020202020204" pitchFamily="34" charset="0"/>
              </a:rPr>
              <a:t>product_list</a:t>
            </a:r>
            <a:r>
              <a:rPr lang="en-US" sz="1000" i="1" dirty="0">
                <a:effectLst/>
                <a:latin typeface="Times New Roman" panose="02020603050405020304" pitchFamily="18" charset="0"/>
                <a:ea typeface="Arial" panose="020B0604020202020204" pitchFamily="34" charset="0"/>
              </a:rPr>
              <a:t>:</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a:t>
            </a:r>
            <a:r>
              <a:rPr lang="en-US" sz="1000" i="1" dirty="0" err="1">
                <a:effectLst/>
                <a:latin typeface="Times New Roman" panose="02020603050405020304" pitchFamily="18" charset="0"/>
                <a:ea typeface="Arial" panose="020B0604020202020204" pitchFamily="34" charset="0"/>
              </a:rPr>
              <a:t>best_stock</a:t>
            </a:r>
            <a:r>
              <a:rPr lang="en-US" sz="1000" i="1" dirty="0">
                <a:effectLst/>
                <a:latin typeface="Times New Roman" panose="02020603050405020304" pitchFamily="18" charset="0"/>
                <a:ea typeface="Arial" panose="020B0604020202020204" pitchFamily="34" charset="0"/>
              </a:rPr>
              <a:t> ← None</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a:t>
            </a:r>
            <a:r>
              <a:rPr lang="en-US" sz="1000" i="1" dirty="0" err="1">
                <a:effectLst/>
                <a:latin typeface="Times New Roman" panose="02020603050405020304" pitchFamily="18" charset="0"/>
                <a:ea typeface="Arial" panose="020B0604020202020204" pitchFamily="34" charset="0"/>
              </a:rPr>
              <a:t>min_remaining_area</a:t>
            </a:r>
            <a:r>
              <a:rPr lang="en-US" sz="1000" i="1" dirty="0">
                <a:effectLst/>
                <a:latin typeface="Times New Roman" panose="02020603050405020304" pitchFamily="18" charset="0"/>
                <a:ea typeface="Arial" panose="020B0604020202020204" pitchFamily="34" charset="0"/>
              </a:rPr>
              <a:t> ← ∞</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For each stock in </a:t>
            </a:r>
            <a:r>
              <a:rPr lang="en-US" sz="1000" i="1" dirty="0" err="1">
                <a:effectLst/>
                <a:latin typeface="Times New Roman" panose="02020603050405020304" pitchFamily="18" charset="0"/>
                <a:ea typeface="Arial" panose="020B0604020202020204" pitchFamily="34" charset="0"/>
              </a:rPr>
              <a:t>stock_list</a:t>
            </a:r>
            <a:r>
              <a:rPr lang="en-US" sz="1000" i="1" dirty="0">
                <a:effectLst/>
                <a:latin typeface="Times New Roman" panose="02020603050405020304" pitchFamily="18" charset="0"/>
                <a:ea typeface="Arial" panose="020B0604020202020204" pitchFamily="34" charset="0"/>
              </a:rPr>
              <a:t>:</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If product can fit in stock:</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a:t>
            </a:r>
            <a:r>
              <a:rPr lang="en-US" sz="1000" i="1" dirty="0" err="1">
                <a:effectLst/>
                <a:latin typeface="Times New Roman" panose="02020603050405020304" pitchFamily="18" charset="0"/>
                <a:ea typeface="Arial" panose="020B0604020202020204" pitchFamily="34" charset="0"/>
              </a:rPr>
              <a:t>remaining_area</a:t>
            </a:r>
            <a:r>
              <a:rPr lang="en-US" sz="1000" i="1" dirty="0">
                <a:effectLst/>
                <a:latin typeface="Times New Roman" panose="02020603050405020304" pitchFamily="18" charset="0"/>
                <a:ea typeface="Arial" panose="020B0604020202020204" pitchFamily="34" charset="0"/>
              </a:rPr>
              <a:t> ← compute remaining area after placing product</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If </a:t>
            </a:r>
            <a:r>
              <a:rPr lang="en-US" sz="1000" i="1" dirty="0" err="1">
                <a:effectLst/>
                <a:latin typeface="Times New Roman" panose="02020603050405020304" pitchFamily="18" charset="0"/>
                <a:ea typeface="Arial" panose="020B0604020202020204" pitchFamily="34" charset="0"/>
              </a:rPr>
              <a:t>remaining_area</a:t>
            </a:r>
            <a:r>
              <a:rPr lang="en-US" sz="1000" i="1" dirty="0">
                <a:effectLst/>
                <a:latin typeface="Times New Roman" panose="02020603050405020304" pitchFamily="18" charset="0"/>
                <a:ea typeface="Arial" panose="020B0604020202020204" pitchFamily="34" charset="0"/>
              </a:rPr>
              <a:t> &lt; </a:t>
            </a:r>
            <a:r>
              <a:rPr lang="en-US" sz="1000" i="1" dirty="0" err="1">
                <a:effectLst/>
                <a:latin typeface="Times New Roman" panose="02020603050405020304" pitchFamily="18" charset="0"/>
                <a:ea typeface="Arial" panose="020B0604020202020204" pitchFamily="34" charset="0"/>
              </a:rPr>
              <a:t>min_remaining_area</a:t>
            </a:r>
            <a:r>
              <a:rPr lang="en-US" sz="1000" i="1" dirty="0">
                <a:effectLst/>
                <a:latin typeface="Times New Roman" panose="02020603050405020304" pitchFamily="18" charset="0"/>
                <a:ea typeface="Arial" panose="020B0604020202020204" pitchFamily="34" charset="0"/>
              </a:rPr>
              <a:t>:</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a:t>
            </a:r>
            <a:r>
              <a:rPr lang="en-US" sz="1000" i="1" dirty="0" err="1">
                <a:effectLst/>
                <a:latin typeface="Times New Roman" panose="02020603050405020304" pitchFamily="18" charset="0"/>
                <a:ea typeface="Arial" panose="020B0604020202020204" pitchFamily="34" charset="0"/>
              </a:rPr>
              <a:t>min_remaining_area</a:t>
            </a:r>
            <a:r>
              <a:rPr lang="en-US" sz="1000" i="1" dirty="0">
                <a:effectLst/>
                <a:latin typeface="Times New Roman" panose="02020603050405020304" pitchFamily="18" charset="0"/>
                <a:ea typeface="Arial" panose="020B0604020202020204" pitchFamily="34" charset="0"/>
              </a:rPr>
              <a:t> ← </a:t>
            </a:r>
            <a:r>
              <a:rPr lang="en-US" sz="1000" i="1" dirty="0" err="1">
                <a:effectLst/>
                <a:latin typeface="Times New Roman" panose="02020603050405020304" pitchFamily="18" charset="0"/>
                <a:ea typeface="Arial" panose="020B0604020202020204" pitchFamily="34" charset="0"/>
              </a:rPr>
              <a:t>remaining_area</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a:t>
            </a:r>
            <a:r>
              <a:rPr lang="en-US" sz="1000" i="1" dirty="0" err="1">
                <a:effectLst/>
                <a:latin typeface="Times New Roman" panose="02020603050405020304" pitchFamily="18" charset="0"/>
                <a:ea typeface="Arial" panose="020B0604020202020204" pitchFamily="34" charset="0"/>
              </a:rPr>
              <a:t>best_stock</a:t>
            </a:r>
            <a:r>
              <a:rPr lang="en-US" sz="1000" i="1" dirty="0">
                <a:effectLst/>
                <a:latin typeface="Times New Roman" panose="02020603050405020304" pitchFamily="18" charset="0"/>
                <a:ea typeface="Arial" panose="020B0604020202020204" pitchFamily="34" charset="0"/>
              </a:rPr>
              <a:t> ← stock</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If </a:t>
            </a:r>
            <a:r>
              <a:rPr lang="en-US" sz="1000" i="1" dirty="0" err="1">
                <a:effectLst/>
                <a:latin typeface="Times New Roman" panose="02020603050405020304" pitchFamily="18" charset="0"/>
                <a:ea typeface="Arial" panose="020B0604020202020204" pitchFamily="34" charset="0"/>
              </a:rPr>
              <a:t>best_stock</a:t>
            </a:r>
            <a:r>
              <a:rPr lang="en-US" sz="1000" i="1" dirty="0">
                <a:effectLst/>
                <a:latin typeface="Times New Roman" panose="02020603050405020304" pitchFamily="18" charset="0"/>
                <a:ea typeface="Arial" panose="020B0604020202020204" pitchFamily="34" charset="0"/>
              </a:rPr>
              <a:t> is not None:</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Place product into </a:t>
            </a:r>
            <a:r>
              <a:rPr lang="en-US" sz="1000" i="1" dirty="0" err="1">
                <a:effectLst/>
                <a:latin typeface="Times New Roman" panose="02020603050405020304" pitchFamily="18" charset="0"/>
                <a:ea typeface="Arial" panose="020B0604020202020204" pitchFamily="34" charset="0"/>
              </a:rPr>
              <a:t>best_stock</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Else:</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Create a new stock with dimensions (</a:t>
            </a:r>
            <a:r>
              <a:rPr lang="en-US" sz="1000" i="1" dirty="0" err="1">
                <a:effectLst/>
                <a:latin typeface="Times New Roman" panose="02020603050405020304" pitchFamily="18" charset="0"/>
                <a:ea typeface="Arial" panose="020B0604020202020204" pitchFamily="34" charset="0"/>
              </a:rPr>
              <a:t>W_new</a:t>
            </a:r>
            <a:r>
              <a:rPr lang="en-US" sz="1000" i="1" dirty="0">
                <a:effectLst/>
                <a:latin typeface="Times New Roman" panose="02020603050405020304" pitchFamily="18" charset="0"/>
                <a:ea typeface="Arial" panose="020B0604020202020204" pitchFamily="34" charset="0"/>
              </a:rPr>
              <a:t>, </a:t>
            </a:r>
            <a:r>
              <a:rPr lang="en-US" sz="1000" i="1" dirty="0" err="1">
                <a:effectLst/>
                <a:latin typeface="Times New Roman" panose="02020603050405020304" pitchFamily="18" charset="0"/>
                <a:ea typeface="Arial" panose="020B0604020202020204" pitchFamily="34" charset="0"/>
              </a:rPr>
              <a:t>H_new</a:t>
            </a:r>
            <a:r>
              <a:rPr lang="en-US" sz="1000" i="1" dirty="0">
                <a:effectLst/>
                <a:latin typeface="Times New Roman" panose="02020603050405020304" pitchFamily="18" charset="0"/>
                <a:ea typeface="Arial" panose="020B0604020202020204" pitchFamily="34" charset="0"/>
              </a:rPr>
              <a:t>) </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Place product into the new stock</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Add new stock to </a:t>
            </a:r>
            <a:r>
              <a:rPr lang="en-US" sz="1000" i="1" dirty="0" err="1">
                <a:effectLst/>
                <a:latin typeface="Times New Roman" panose="02020603050405020304" pitchFamily="18" charset="0"/>
                <a:ea typeface="Arial" panose="020B0604020202020204" pitchFamily="34" charset="0"/>
              </a:rPr>
              <a:t>stock_list</a:t>
            </a:r>
            <a:endParaRPr lang="en-US" sz="1000" dirty="0">
              <a:effectLst/>
              <a:latin typeface="Arial" panose="020B0604020202020204" pitchFamily="34" charset="0"/>
              <a:ea typeface="Arial" panose="020B0604020202020204" pitchFamily="34" charset="0"/>
            </a:endParaRPr>
          </a:p>
          <a:p>
            <a:pPr marL="685800" marR="0">
              <a:lnSpc>
                <a:spcPct val="115000"/>
              </a:lnSpc>
              <a:buNone/>
            </a:pPr>
            <a:r>
              <a:rPr lang="en-US" sz="1000" i="1" dirty="0">
                <a:effectLst/>
                <a:latin typeface="Times New Roman" panose="02020603050405020304" pitchFamily="18" charset="0"/>
                <a:ea typeface="Arial" panose="020B0604020202020204" pitchFamily="34" charset="0"/>
              </a:rPr>
              <a:t>        Remove product from </a:t>
            </a:r>
            <a:r>
              <a:rPr lang="en-US" sz="1000" i="1" dirty="0" err="1">
                <a:effectLst/>
                <a:latin typeface="Times New Roman" panose="02020603050405020304" pitchFamily="18" charset="0"/>
                <a:ea typeface="Arial" panose="020B0604020202020204" pitchFamily="34" charset="0"/>
              </a:rPr>
              <a:t>product_list</a:t>
            </a:r>
            <a:r>
              <a:rPr lang="en-US" sz="1000" i="1" dirty="0">
                <a:effectLst/>
                <a:latin typeface="Times New Roman" panose="02020603050405020304" pitchFamily="18" charset="0"/>
                <a:ea typeface="Arial" panose="020B0604020202020204" pitchFamily="34" charset="0"/>
              </a:rPr>
              <a:t> once placed</a:t>
            </a:r>
            <a:endParaRPr lang="en-US" sz="1000" dirty="0">
              <a:effectLst/>
              <a:latin typeface="Arial" panose="020B0604020202020204" pitchFamily="34" charset="0"/>
              <a:ea typeface="Arial" panose="020B0604020202020204" pitchFamily="34" charset="0"/>
            </a:endParaRPr>
          </a:p>
          <a:p>
            <a:pPr marL="685800" marR="0">
              <a:lnSpc>
                <a:spcPct val="115000"/>
              </a:lnSpc>
            </a:pPr>
            <a:r>
              <a:rPr lang="en-US" sz="1000" i="1" dirty="0">
                <a:effectLst/>
                <a:latin typeface="Times New Roman" panose="02020603050405020304" pitchFamily="18" charset="0"/>
                <a:ea typeface="Arial" panose="020B0604020202020204" pitchFamily="34" charset="0"/>
              </a:rPr>
              <a:t>    Return </a:t>
            </a:r>
            <a:r>
              <a:rPr lang="en-US" sz="1000" i="1" dirty="0" err="1">
                <a:effectLst/>
                <a:latin typeface="Times New Roman" panose="02020603050405020304" pitchFamily="18" charset="0"/>
                <a:ea typeface="Arial" panose="020B0604020202020204" pitchFamily="34" charset="0"/>
              </a:rPr>
              <a:t>stock_list</a:t>
            </a:r>
            <a:endParaRPr lang="en-US" sz="10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5B48BC5E-E3B2-18CF-F055-409E00BED19A}"/>
              </a:ext>
            </a:extLst>
          </p:cNvPr>
          <p:cNvSpPr txBox="1"/>
          <p:nvPr/>
        </p:nvSpPr>
        <p:spPr>
          <a:xfrm>
            <a:off x="876299" y="4647318"/>
            <a:ext cx="973343" cy="307777"/>
          </a:xfrm>
          <a:prstGeom prst="rect">
            <a:avLst/>
          </a:prstGeom>
          <a:noFill/>
        </p:spPr>
        <p:txBody>
          <a:bodyPr wrap="none" rtlCol="0">
            <a:spAutoFit/>
          </a:bodyPr>
          <a:lstStyle/>
          <a:p>
            <a:r>
              <a:rPr lang="en-US" dirty="0"/>
              <a:t>STOCKS:</a:t>
            </a:r>
          </a:p>
        </p:txBody>
      </p:sp>
      <p:sp>
        <p:nvSpPr>
          <p:cNvPr id="9" name="TextBox 8">
            <a:extLst>
              <a:ext uri="{FF2B5EF4-FFF2-40B4-BE49-F238E27FC236}">
                <a16:creationId xmlns:a16="http://schemas.microsoft.com/office/drawing/2014/main" id="{5FFBA205-4B88-9073-F34F-6DB3F2C62C70}"/>
              </a:ext>
            </a:extLst>
          </p:cNvPr>
          <p:cNvSpPr txBox="1"/>
          <p:nvPr/>
        </p:nvSpPr>
        <p:spPr>
          <a:xfrm>
            <a:off x="906499" y="5753987"/>
            <a:ext cx="1122423" cy="307777"/>
          </a:xfrm>
          <a:prstGeom prst="rect">
            <a:avLst/>
          </a:prstGeom>
          <a:noFill/>
        </p:spPr>
        <p:txBody>
          <a:bodyPr wrap="none" rtlCol="0">
            <a:spAutoFit/>
          </a:bodyPr>
          <a:lstStyle/>
          <a:p>
            <a:r>
              <a:rPr lang="en-US" dirty="0"/>
              <a:t>PRODUCT:</a:t>
            </a:r>
          </a:p>
        </p:txBody>
      </p:sp>
      <p:sp>
        <p:nvSpPr>
          <p:cNvPr id="10" name="Rectangle 9">
            <a:extLst>
              <a:ext uri="{FF2B5EF4-FFF2-40B4-BE49-F238E27FC236}">
                <a16:creationId xmlns:a16="http://schemas.microsoft.com/office/drawing/2014/main" id="{734BA412-1F00-D211-A164-D5DCE29312D2}"/>
              </a:ext>
            </a:extLst>
          </p:cNvPr>
          <p:cNvSpPr/>
          <p:nvPr/>
        </p:nvSpPr>
        <p:spPr>
          <a:xfrm>
            <a:off x="2190750" y="4457700"/>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1755A7-36D7-ECD4-531E-1152999A8749}"/>
              </a:ext>
            </a:extLst>
          </p:cNvPr>
          <p:cNvSpPr/>
          <p:nvPr/>
        </p:nvSpPr>
        <p:spPr>
          <a:xfrm>
            <a:off x="2220951" y="5726827"/>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17E445-8FE4-3334-1952-52BE0C6E4FEC}"/>
              </a:ext>
            </a:extLst>
          </p:cNvPr>
          <p:cNvSpPr/>
          <p:nvPr/>
        </p:nvSpPr>
        <p:spPr>
          <a:xfrm>
            <a:off x="2496146" y="4279499"/>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3EEE72-88C1-5B56-17B2-192F86DA04AE}"/>
              </a:ext>
            </a:extLst>
          </p:cNvPr>
          <p:cNvSpPr/>
          <p:nvPr/>
        </p:nvSpPr>
        <p:spPr>
          <a:xfrm>
            <a:off x="3079545" y="4524376"/>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66B7CF-6D0B-C2CB-6347-8F28D6E4409E}"/>
              </a:ext>
            </a:extLst>
          </p:cNvPr>
          <p:cNvSpPr/>
          <p:nvPr/>
        </p:nvSpPr>
        <p:spPr>
          <a:xfrm>
            <a:off x="2937868" y="4381413"/>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BEBF03-66CA-DB2F-EB8A-612BA1AABD47}"/>
              </a:ext>
            </a:extLst>
          </p:cNvPr>
          <p:cNvSpPr/>
          <p:nvPr/>
        </p:nvSpPr>
        <p:spPr>
          <a:xfrm>
            <a:off x="2444194" y="5888491"/>
            <a:ext cx="1095374"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58B4E3-E19B-8B97-2C7B-91396A963610}"/>
              </a:ext>
            </a:extLst>
          </p:cNvPr>
          <p:cNvSpPr/>
          <p:nvPr/>
        </p:nvSpPr>
        <p:spPr>
          <a:xfrm>
            <a:off x="2885916" y="5637049"/>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A1E08CC-7BC4-71C1-8F4D-926C3CA130B1}"/>
              </a:ext>
            </a:extLst>
          </p:cNvPr>
          <p:cNvSpPr/>
          <p:nvPr/>
        </p:nvSpPr>
        <p:spPr>
          <a:xfrm>
            <a:off x="3055582" y="6036975"/>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32DA83-9735-9241-AB64-CBC12599D19F}"/>
              </a:ext>
            </a:extLst>
          </p:cNvPr>
          <p:cNvSpPr/>
          <p:nvPr/>
        </p:nvSpPr>
        <p:spPr>
          <a:xfrm>
            <a:off x="3294894" y="5987480"/>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03C6B1E-7575-1869-A8A5-1277EDC88936}"/>
              </a:ext>
            </a:extLst>
          </p:cNvPr>
          <p:cNvSpPr/>
          <p:nvPr/>
        </p:nvSpPr>
        <p:spPr>
          <a:xfrm>
            <a:off x="8408722" y="5856785"/>
            <a:ext cx="523874" cy="6018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23" name="Rectangle 22">
            <a:extLst>
              <a:ext uri="{FF2B5EF4-FFF2-40B4-BE49-F238E27FC236}">
                <a16:creationId xmlns:a16="http://schemas.microsoft.com/office/drawing/2014/main" id="{BF3F760D-D506-4C0C-700F-65D7DEA949E8}"/>
              </a:ext>
            </a:extLst>
          </p:cNvPr>
          <p:cNvSpPr/>
          <p:nvPr/>
        </p:nvSpPr>
        <p:spPr>
          <a:xfrm>
            <a:off x="7573500" y="5749220"/>
            <a:ext cx="523874" cy="69164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24" name="Rectangle 23">
            <a:extLst>
              <a:ext uri="{FF2B5EF4-FFF2-40B4-BE49-F238E27FC236}">
                <a16:creationId xmlns:a16="http://schemas.microsoft.com/office/drawing/2014/main" id="{43E8E5EA-7266-ED7F-3FD3-F22D73E0791B}"/>
              </a:ext>
            </a:extLst>
          </p:cNvPr>
          <p:cNvSpPr/>
          <p:nvPr/>
        </p:nvSpPr>
        <p:spPr>
          <a:xfrm>
            <a:off x="9208819" y="6054762"/>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25" name="Rectangle 24">
            <a:extLst>
              <a:ext uri="{FF2B5EF4-FFF2-40B4-BE49-F238E27FC236}">
                <a16:creationId xmlns:a16="http://schemas.microsoft.com/office/drawing/2014/main" id="{EA34F5E6-6356-9573-5C36-D269E1D3DA89}"/>
              </a:ext>
            </a:extLst>
          </p:cNvPr>
          <p:cNvSpPr/>
          <p:nvPr/>
        </p:nvSpPr>
        <p:spPr>
          <a:xfrm>
            <a:off x="9972915" y="6127117"/>
            <a:ext cx="425653" cy="319816"/>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26" name="Rectangle 25">
            <a:extLst>
              <a:ext uri="{FF2B5EF4-FFF2-40B4-BE49-F238E27FC236}">
                <a16:creationId xmlns:a16="http://schemas.microsoft.com/office/drawing/2014/main" id="{A10AB0A4-4C56-AF6A-8C51-4E9EB73A6484}"/>
              </a:ext>
            </a:extLst>
          </p:cNvPr>
          <p:cNvSpPr/>
          <p:nvPr/>
        </p:nvSpPr>
        <p:spPr>
          <a:xfrm>
            <a:off x="6464665" y="2950161"/>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6C9288A9-D2EF-1BB6-4914-EF9C375AA688}"/>
              </a:ext>
            </a:extLst>
          </p:cNvPr>
          <p:cNvSpPr/>
          <p:nvPr/>
        </p:nvSpPr>
        <p:spPr>
          <a:xfrm>
            <a:off x="6464665" y="4201014"/>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48B1AEE-2943-9150-A133-39EC35991769}"/>
              </a:ext>
            </a:extLst>
          </p:cNvPr>
          <p:cNvSpPr/>
          <p:nvPr/>
        </p:nvSpPr>
        <p:spPr>
          <a:xfrm>
            <a:off x="6481521" y="2035218"/>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AE9D7EB-7651-0405-9E84-5DA7A0CB5407}"/>
              </a:ext>
            </a:extLst>
          </p:cNvPr>
          <p:cNvSpPr/>
          <p:nvPr/>
        </p:nvSpPr>
        <p:spPr>
          <a:xfrm>
            <a:off x="6445857" y="1050738"/>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Arrow: Right 31">
            <a:extLst>
              <a:ext uri="{FF2B5EF4-FFF2-40B4-BE49-F238E27FC236}">
                <a16:creationId xmlns:a16="http://schemas.microsoft.com/office/drawing/2014/main" id="{131BEEB9-CC39-4704-AF8D-58F9DAE17628}"/>
              </a:ext>
            </a:extLst>
          </p:cNvPr>
          <p:cNvSpPr/>
          <p:nvPr/>
        </p:nvSpPr>
        <p:spPr>
          <a:xfrm>
            <a:off x="5175199" y="5283529"/>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EB58880-30E6-D3C2-8364-00D69E4FB01A}"/>
              </a:ext>
            </a:extLst>
          </p:cNvPr>
          <p:cNvSpPr/>
          <p:nvPr/>
        </p:nvSpPr>
        <p:spPr>
          <a:xfrm>
            <a:off x="6445856" y="105793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4" name="Rectangle 33">
            <a:extLst>
              <a:ext uri="{FF2B5EF4-FFF2-40B4-BE49-F238E27FC236}">
                <a16:creationId xmlns:a16="http://schemas.microsoft.com/office/drawing/2014/main" id="{EC9DEB4D-D57B-F96B-BAF4-BC11B54DD1BE}"/>
              </a:ext>
            </a:extLst>
          </p:cNvPr>
          <p:cNvSpPr/>
          <p:nvPr/>
        </p:nvSpPr>
        <p:spPr>
          <a:xfrm>
            <a:off x="6177146" y="5845715"/>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5" name="Rectangle 34">
            <a:extLst>
              <a:ext uri="{FF2B5EF4-FFF2-40B4-BE49-F238E27FC236}">
                <a16:creationId xmlns:a16="http://schemas.microsoft.com/office/drawing/2014/main" id="{1795845F-EA1C-EF08-F12F-C49A34505BD7}"/>
              </a:ext>
            </a:extLst>
          </p:cNvPr>
          <p:cNvSpPr/>
          <p:nvPr/>
        </p:nvSpPr>
        <p:spPr>
          <a:xfrm>
            <a:off x="6481521" y="2035217"/>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sp>
        <p:nvSpPr>
          <p:cNvPr id="36" name="Rectangle 35">
            <a:extLst>
              <a:ext uri="{FF2B5EF4-FFF2-40B4-BE49-F238E27FC236}">
                <a16:creationId xmlns:a16="http://schemas.microsoft.com/office/drawing/2014/main" id="{1DC77A27-B96C-7DEA-B08A-4BAF86BBD008}"/>
              </a:ext>
            </a:extLst>
          </p:cNvPr>
          <p:cNvSpPr/>
          <p:nvPr/>
        </p:nvSpPr>
        <p:spPr>
          <a:xfrm>
            <a:off x="6464665" y="2950161"/>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sp>
        <p:nvSpPr>
          <p:cNvPr id="37" name="Rectangle 36">
            <a:extLst>
              <a:ext uri="{FF2B5EF4-FFF2-40B4-BE49-F238E27FC236}">
                <a16:creationId xmlns:a16="http://schemas.microsoft.com/office/drawing/2014/main" id="{B3E1EF33-947F-7320-485B-8A3969DE7D19}"/>
              </a:ext>
            </a:extLst>
          </p:cNvPr>
          <p:cNvSpPr/>
          <p:nvPr/>
        </p:nvSpPr>
        <p:spPr>
          <a:xfrm>
            <a:off x="6464665" y="4199334"/>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pic>
        <p:nvPicPr>
          <p:cNvPr id="1028"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3183F9B3-229D-A0C5-6CF6-BC8586214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887" y="4396837"/>
            <a:ext cx="500961" cy="5009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AEA26CA7-6B02-A3DB-9011-1E5D2595C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899" y="2186446"/>
            <a:ext cx="500961" cy="500961"/>
          </a:xfrm>
          <a:prstGeom prst="rect">
            <a:avLst/>
          </a:prstGeom>
          <a:noFill/>
          <a:extLst>
            <a:ext uri="{909E8E84-426E-40DD-AFC4-6F175D3DCCD1}">
              <a14:hiddenFill xmlns:a14="http://schemas.microsoft.com/office/drawing/2010/main">
                <a:solidFill>
                  <a:srgbClr val="FFFFFF"/>
                </a:solidFill>
              </a14:hiddenFill>
            </a:ext>
          </a:extLst>
        </p:spPr>
      </p:pic>
      <p:sp>
        <p:nvSpPr>
          <p:cNvPr id="40" name="Arrow: Right 39">
            <a:extLst>
              <a:ext uri="{FF2B5EF4-FFF2-40B4-BE49-F238E27FC236}">
                <a16:creationId xmlns:a16="http://schemas.microsoft.com/office/drawing/2014/main" id="{22EB3374-710F-A378-742A-D2CBADADA4E5}"/>
              </a:ext>
            </a:extLst>
          </p:cNvPr>
          <p:cNvSpPr/>
          <p:nvPr/>
        </p:nvSpPr>
        <p:spPr>
          <a:xfrm>
            <a:off x="7910367" y="1358869"/>
            <a:ext cx="427753" cy="30093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370D342F-2DE0-9C5E-6A70-BDD0DD17E328}"/>
              </a:ext>
            </a:extLst>
          </p:cNvPr>
          <p:cNvSpPr/>
          <p:nvPr/>
        </p:nvSpPr>
        <p:spPr>
          <a:xfrm>
            <a:off x="8508240" y="3401565"/>
            <a:ext cx="427753" cy="300936"/>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3" name="Connector: Curved 42">
            <a:extLst>
              <a:ext uri="{FF2B5EF4-FFF2-40B4-BE49-F238E27FC236}">
                <a16:creationId xmlns:a16="http://schemas.microsoft.com/office/drawing/2014/main" id="{261C2D2D-2A40-335B-9720-33133DF39DF7}"/>
              </a:ext>
            </a:extLst>
          </p:cNvPr>
          <p:cNvCxnSpPr>
            <a:cxnSpLocks/>
          </p:cNvCxnSpPr>
          <p:nvPr/>
        </p:nvCxnSpPr>
        <p:spPr>
          <a:xfrm rot="5400000" flipH="1" flipV="1">
            <a:off x="6679772" y="5141424"/>
            <a:ext cx="691792" cy="671803"/>
          </a:xfrm>
          <a:prstGeom prst="curved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03937E2-B7E3-F49A-F662-8485F435343E}"/>
              </a:ext>
            </a:extLst>
          </p:cNvPr>
          <p:cNvSpPr/>
          <p:nvPr/>
        </p:nvSpPr>
        <p:spPr>
          <a:xfrm>
            <a:off x="9212217" y="1050738"/>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46" name="Rectangle 45">
            <a:extLst>
              <a:ext uri="{FF2B5EF4-FFF2-40B4-BE49-F238E27FC236}">
                <a16:creationId xmlns:a16="http://schemas.microsoft.com/office/drawing/2014/main" id="{39223E03-4CA6-AC5F-5350-12D8A802AE6B}"/>
              </a:ext>
            </a:extLst>
          </p:cNvPr>
          <p:cNvSpPr/>
          <p:nvPr/>
        </p:nvSpPr>
        <p:spPr>
          <a:xfrm>
            <a:off x="9212216" y="1057933"/>
            <a:ext cx="1012219" cy="60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47" name="Rectangle 46">
            <a:extLst>
              <a:ext uri="{FF2B5EF4-FFF2-40B4-BE49-F238E27FC236}">
                <a16:creationId xmlns:a16="http://schemas.microsoft.com/office/drawing/2014/main" id="{1FA64D72-AB0F-86CE-D78B-29BAC9D3BAAE}"/>
              </a:ext>
            </a:extLst>
          </p:cNvPr>
          <p:cNvSpPr/>
          <p:nvPr/>
        </p:nvSpPr>
        <p:spPr>
          <a:xfrm>
            <a:off x="9216737" y="2958894"/>
            <a:ext cx="1873455" cy="99915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48" name="Rectangle 47">
            <a:extLst>
              <a:ext uri="{FF2B5EF4-FFF2-40B4-BE49-F238E27FC236}">
                <a16:creationId xmlns:a16="http://schemas.microsoft.com/office/drawing/2014/main" id="{164644CF-67F6-48B8-D276-F7AF455590F3}"/>
              </a:ext>
            </a:extLst>
          </p:cNvPr>
          <p:cNvSpPr/>
          <p:nvPr/>
        </p:nvSpPr>
        <p:spPr>
          <a:xfrm>
            <a:off x="9216737" y="2958894"/>
            <a:ext cx="1012219" cy="60187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solidFill>
                  <a:schemeClr val="tx1"/>
                </a:solidFill>
              </a:rPr>
              <a:t>p1</a:t>
            </a:r>
          </a:p>
        </p:txBody>
      </p:sp>
      <p:pic>
        <p:nvPicPr>
          <p:cNvPr id="50" name="Picture 49">
            <a:extLst>
              <a:ext uri="{FF2B5EF4-FFF2-40B4-BE49-F238E27FC236}">
                <a16:creationId xmlns:a16="http://schemas.microsoft.com/office/drawing/2014/main" id="{839159F7-9BDB-4087-F349-B5C16CD94A70}"/>
              </a:ext>
            </a:extLst>
          </p:cNvPr>
          <p:cNvPicPr>
            <a:picLocks noChangeAspect="1"/>
          </p:cNvPicPr>
          <p:nvPr/>
        </p:nvPicPr>
        <p:blipFill>
          <a:blip r:embed="rId5"/>
          <a:stretch>
            <a:fillRect/>
          </a:stretch>
        </p:blipFill>
        <p:spPr>
          <a:xfrm>
            <a:off x="9106113" y="2612643"/>
            <a:ext cx="1118322" cy="933580"/>
          </a:xfrm>
          <a:prstGeom prst="rect">
            <a:avLst/>
          </a:prstGeom>
        </p:spPr>
      </p:pic>
      <p:pic>
        <p:nvPicPr>
          <p:cNvPr id="52" name="Picture 51">
            <a:extLst>
              <a:ext uri="{FF2B5EF4-FFF2-40B4-BE49-F238E27FC236}">
                <a16:creationId xmlns:a16="http://schemas.microsoft.com/office/drawing/2014/main" id="{5EF53587-2200-982E-CFF2-BE8A7B40A049}"/>
              </a:ext>
            </a:extLst>
          </p:cNvPr>
          <p:cNvPicPr>
            <a:picLocks noChangeAspect="1"/>
          </p:cNvPicPr>
          <p:nvPr/>
        </p:nvPicPr>
        <p:blipFill>
          <a:blip r:embed="rId5"/>
          <a:stretch>
            <a:fillRect/>
          </a:stretch>
        </p:blipFill>
        <p:spPr>
          <a:xfrm>
            <a:off x="9129060" y="1034829"/>
            <a:ext cx="1095375" cy="603071"/>
          </a:xfrm>
          <a:prstGeom prst="rect">
            <a:avLst/>
          </a:prstGeom>
        </p:spPr>
      </p:pic>
      <p:pic>
        <p:nvPicPr>
          <p:cNvPr id="53"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F2B04776-3D66-8640-3466-D1AFC18AF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8734" y="3178519"/>
            <a:ext cx="500961" cy="500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ấu Tích Xanh PNG Transparent Images Free Download | Vector Files | Pngtree">
            <a:extLst>
              <a:ext uri="{FF2B5EF4-FFF2-40B4-BE49-F238E27FC236}">
                <a16:creationId xmlns:a16="http://schemas.microsoft.com/office/drawing/2014/main" id="{A0B0C859-8386-4CCA-E7B2-5714741598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8733" y="1258856"/>
            <a:ext cx="500961" cy="5009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96E861-A155-FAB3-8C44-A699AC8FC87C}"/>
              </a:ext>
            </a:extLst>
          </p:cNvPr>
          <p:cNvSpPr txBox="1"/>
          <p:nvPr/>
        </p:nvSpPr>
        <p:spPr>
          <a:xfrm>
            <a:off x="570174" y="6515649"/>
            <a:ext cx="1090363" cy="338554"/>
          </a:xfrm>
          <a:prstGeom prst="rect">
            <a:avLst/>
          </a:prstGeom>
          <a:noFill/>
        </p:spPr>
        <p:txBody>
          <a:bodyPr wrap="none" rtlCol="0">
            <a:spAutoFit/>
          </a:bodyPr>
          <a:lstStyle/>
          <a:p>
            <a:r>
              <a:rPr lang="en-US" sz="800" i="1" dirty="0"/>
              <a:t>Documentation: </a:t>
            </a:r>
            <a:r>
              <a:rPr lang="en-US" sz="800" i="1" dirty="0">
                <a:hlinkClick r:id="rId7"/>
              </a:rPr>
              <a:t>link</a:t>
            </a:r>
            <a:endParaRPr lang="en-US" sz="800" i="1" dirty="0"/>
          </a:p>
          <a:p>
            <a:endParaRPr lang="en-US" sz="800" i="1" dirty="0"/>
          </a:p>
        </p:txBody>
      </p:sp>
    </p:spTree>
    <p:extLst>
      <p:ext uri="{BB962C8B-B14F-4D97-AF65-F5344CB8AC3E}">
        <p14:creationId xmlns:p14="http://schemas.microsoft.com/office/powerpoint/2010/main" val="333711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DBEA-712F-D398-1E6E-EB463DFE8137}"/>
            </a:ext>
          </a:extLst>
        </p:cNvPr>
        <p:cNvGrpSpPr/>
        <p:nvPr/>
      </p:nvGrpSpPr>
      <p:grpSpPr>
        <a:xfrm>
          <a:off x="0" y="0"/>
          <a:ext cx="0" cy="0"/>
          <a:chOff x="0" y="0"/>
          <a:chExt cx="0" cy="0"/>
        </a:xfrm>
      </p:grpSpPr>
      <p:sp>
        <p:nvSpPr>
          <p:cNvPr id="47" name="Rectangle 46">
            <a:extLst>
              <a:ext uri="{FF2B5EF4-FFF2-40B4-BE49-F238E27FC236}">
                <a16:creationId xmlns:a16="http://schemas.microsoft.com/office/drawing/2014/main" id="{3AC309FC-A62D-6843-23C4-5F6195C7526F}"/>
              </a:ext>
            </a:extLst>
          </p:cNvPr>
          <p:cNvSpPr/>
          <p:nvPr/>
        </p:nvSpPr>
        <p:spPr>
          <a:xfrm>
            <a:off x="2519384" y="4163093"/>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BCE82C4-0958-54AD-01B7-B336B822C106}"/>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B9CA749-F7E0-DFAD-1BEB-1B52140C4EF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1.3</a:t>
            </a:r>
            <a:r>
              <a:rPr lang="en-US" sz="2800" b="1" dirty="0">
                <a:solidFill>
                  <a:schemeClr val="bg2"/>
                </a:solidFill>
              </a:rPr>
              <a:t> </a:t>
            </a:r>
            <a:r>
              <a:rPr lang="en-US" sz="2800" b="1" dirty="0">
                <a:solidFill>
                  <a:srgbClr val="0070C0"/>
                </a:solidFill>
                <a:latin typeface="+mj-lt"/>
              </a:rPr>
              <a:t>COMBINATION ALGORITHM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333C3C44-A78F-5520-C5C8-9B4201A79A03}"/>
              </a:ext>
            </a:extLst>
          </p:cNvPr>
          <p:cNvPicPr>
            <a:picLocks noChangeAspect="1"/>
          </p:cNvPicPr>
          <p:nvPr/>
        </p:nvPicPr>
        <p:blipFill>
          <a:blip r:embed="rId3"/>
          <a:stretch>
            <a:fillRect/>
          </a:stretch>
        </p:blipFill>
        <p:spPr>
          <a:xfrm>
            <a:off x="83587" y="6268657"/>
            <a:ext cx="5380186" cy="403895"/>
          </a:xfrm>
          <a:prstGeom prst="rect">
            <a:avLst/>
          </a:prstGeom>
        </p:spPr>
      </p:pic>
      <p:sp>
        <p:nvSpPr>
          <p:cNvPr id="4" name="TextBox 3">
            <a:extLst>
              <a:ext uri="{FF2B5EF4-FFF2-40B4-BE49-F238E27FC236}">
                <a16:creationId xmlns:a16="http://schemas.microsoft.com/office/drawing/2014/main" id="{F3954CCF-2C05-FBDC-91B1-D973F2055059}"/>
              </a:ext>
            </a:extLst>
          </p:cNvPr>
          <p:cNvSpPr txBox="1"/>
          <p:nvPr/>
        </p:nvSpPr>
        <p:spPr>
          <a:xfrm>
            <a:off x="876299" y="4309453"/>
            <a:ext cx="973343" cy="307777"/>
          </a:xfrm>
          <a:prstGeom prst="rect">
            <a:avLst/>
          </a:prstGeom>
          <a:noFill/>
        </p:spPr>
        <p:txBody>
          <a:bodyPr wrap="none" rtlCol="0">
            <a:spAutoFit/>
          </a:bodyPr>
          <a:lstStyle/>
          <a:p>
            <a:r>
              <a:rPr lang="en-US" dirty="0"/>
              <a:t>STOCKS:</a:t>
            </a:r>
          </a:p>
        </p:txBody>
      </p:sp>
      <p:sp>
        <p:nvSpPr>
          <p:cNvPr id="5" name="TextBox 4">
            <a:extLst>
              <a:ext uri="{FF2B5EF4-FFF2-40B4-BE49-F238E27FC236}">
                <a16:creationId xmlns:a16="http://schemas.microsoft.com/office/drawing/2014/main" id="{BA026E4E-86C6-F394-A870-5F66CA4EC82A}"/>
              </a:ext>
            </a:extLst>
          </p:cNvPr>
          <p:cNvSpPr txBox="1"/>
          <p:nvPr/>
        </p:nvSpPr>
        <p:spPr>
          <a:xfrm>
            <a:off x="876299" y="5697299"/>
            <a:ext cx="1122423" cy="307777"/>
          </a:xfrm>
          <a:prstGeom prst="rect">
            <a:avLst/>
          </a:prstGeom>
          <a:noFill/>
        </p:spPr>
        <p:txBody>
          <a:bodyPr wrap="none" rtlCol="0">
            <a:spAutoFit/>
          </a:bodyPr>
          <a:lstStyle/>
          <a:p>
            <a:r>
              <a:rPr lang="en-US" dirty="0"/>
              <a:t>PRODUCT:</a:t>
            </a:r>
          </a:p>
        </p:txBody>
      </p:sp>
      <p:sp>
        <p:nvSpPr>
          <p:cNvPr id="6" name="Rectangle 5">
            <a:extLst>
              <a:ext uri="{FF2B5EF4-FFF2-40B4-BE49-F238E27FC236}">
                <a16:creationId xmlns:a16="http://schemas.microsoft.com/office/drawing/2014/main" id="{7E71F359-A4F8-ECC0-AE31-FEBA2BE2F892}"/>
              </a:ext>
            </a:extLst>
          </p:cNvPr>
          <p:cNvSpPr/>
          <p:nvPr/>
        </p:nvSpPr>
        <p:spPr>
          <a:xfrm>
            <a:off x="2190750" y="4119835"/>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F3CF3-70B3-2449-B113-DB16ED1827A2}"/>
              </a:ext>
            </a:extLst>
          </p:cNvPr>
          <p:cNvSpPr/>
          <p:nvPr/>
        </p:nvSpPr>
        <p:spPr>
          <a:xfrm>
            <a:off x="2496146" y="3941634"/>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4F70E2-D384-7F2B-CAFF-001646D9C172}"/>
              </a:ext>
            </a:extLst>
          </p:cNvPr>
          <p:cNvSpPr/>
          <p:nvPr/>
        </p:nvSpPr>
        <p:spPr>
          <a:xfrm>
            <a:off x="2937868" y="4043548"/>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9D30242-D8B3-EA65-CAC9-B6EE96DE9359}"/>
              </a:ext>
            </a:extLst>
          </p:cNvPr>
          <p:cNvSpPr/>
          <p:nvPr/>
        </p:nvSpPr>
        <p:spPr>
          <a:xfrm>
            <a:off x="5175199" y="4945664"/>
            <a:ext cx="752475" cy="499752"/>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ACDA2B1-040E-AEBA-370D-5FB84880979D}"/>
              </a:ext>
            </a:extLst>
          </p:cNvPr>
          <p:cNvSpPr/>
          <p:nvPr/>
        </p:nvSpPr>
        <p:spPr>
          <a:xfrm>
            <a:off x="11396154" y="4487788"/>
            <a:ext cx="653653" cy="73563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s4</a:t>
            </a:r>
          </a:p>
        </p:txBody>
      </p:sp>
      <p:sp>
        <p:nvSpPr>
          <p:cNvPr id="19" name="Rectangle 18">
            <a:extLst>
              <a:ext uri="{FF2B5EF4-FFF2-40B4-BE49-F238E27FC236}">
                <a16:creationId xmlns:a16="http://schemas.microsoft.com/office/drawing/2014/main" id="{C6A63123-D776-D2E5-20AB-16E7CDC83FE9}"/>
              </a:ext>
            </a:extLst>
          </p:cNvPr>
          <p:cNvSpPr/>
          <p:nvPr/>
        </p:nvSpPr>
        <p:spPr>
          <a:xfrm>
            <a:off x="10242351" y="4487788"/>
            <a:ext cx="883444" cy="735637"/>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s3</a:t>
            </a:r>
          </a:p>
        </p:txBody>
      </p:sp>
      <p:sp>
        <p:nvSpPr>
          <p:cNvPr id="20" name="Rectangle 19">
            <a:extLst>
              <a:ext uri="{FF2B5EF4-FFF2-40B4-BE49-F238E27FC236}">
                <a16:creationId xmlns:a16="http://schemas.microsoft.com/office/drawing/2014/main" id="{F12E5E4E-0C2D-0C26-C9EF-152CD9200033}"/>
              </a:ext>
            </a:extLst>
          </p:cNvPr>
          <p:cNvSpPr/>
          <p:nvPr/>
        </p:nvSpPr>
        <p:spPr>
          <a:xfrm>
            <a:off x="8773118" y="4418252"/>
            <a:ext cx="1095375" cy="805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s2</a:t>
            </a:r>
          </a:p>
        </p:txBody>
      </p:sp>
      <p:sp>
        <p:nvSpPr>
          <p:cNvPr id="26" name="TextBox 25">
            <a:extLst>
              <a:ext uri="{FF2B5EF4-FFF2-40B4-BE49-F238E27FC236}">
                <a16:creationId xmlns:a16="http://schemas.microsoft.com/office/drawing/2014/main" id="{8D1FD2F4-45DA-CB0D-8E75-2F4DCC1B3AC9}"/>
              </a:ext>
            </a:extLst>
          </p:cNvPr>
          <p:cNvSpPr txBox="1"/>
          <p:nvPr/>
        </p:nvSpPr>
        <p:spPr>
          <a:xfrm>
            <a:off x="-16602" y="1312735"/>
            <a:ext cx="6279114" cy="2378600"/>
          </a:xfrm>
          <a:prstGeom prst="rect">
            <a:avLst/>
          </a:prstGeom>
          <a:noFill/>
        </p:spPr>
        <p:txBody>
          <a:bodyPr wrap="square">
            <a:spAutoFit/>
          </a:bodyPr>
          <a:lstStyle/>
          <a:p>
            <a:pPr marL="457200" marR="0" indent="457200">
              <a:lnSpc>
                <a:spcPct val="115000"/>
              </a:lnSpc>
              <a:buNone/>
            </a:pPr>
            <a:r>
              <a:rPr lang="en-US" sz="1000" b="1" i="1" dirty="0">
                <a:effectLst/>
                <a:latin typeface="Times New Roman" panose="02020603050405020304" pitchFamily="18" charset="0"/>
                <a:ea typeface="Arial" panose="020B0604020202020204" pitchFamily="34" charset="0"/>
              </a:rPr>
              <a:t>Function Combination_2DCSP</a:t>
            </a:r>
            <a:r>
              <a:rPr lang="en-US" sz="1000" i="1" dirty="0">
                <a:effectLst/>
                <a:latin typeface="Times New Roman" panose="02020603050405020304" pitchFamily="18" charset="0"/>
                <a:ea typeface="Arial" panose="020B0604020202020204" pitchFamily="34" charset="0"/>
              </a:rPr>
              <a:t>:</a:t>
            </a:r>
            <a:endParaRPr lang="en-US" sz="1000" dirty="0">
              <a:effectLst/>
              <a:latin typeface="Arial" panose="020B0604020202020204" pitchFamily="34" charset="0"/>
              <a:ea typeface="Arial" panose="020B0604020202020204" pitchFamily="34" charset="0"/>
            </a:endParaRPr>
          </a:p>
          <a:p>
            <a:pPr marL="457200" marR="0" indent="457200">
              <a:lnSpc>
                <a:spcPct val="115000"/>
              </a:lnSpc>
              <a:buNone/>
            </a:pPr>
            <a:r>
              <a:rPr lang="en-US" sz="1000" i="1" dirty="0">
                <a:effectLst/>
                <a:latin typeface="Times New Roman" panose="02020603050405020304" pitchFamily="18" charset="0"/>
                <a:ea typeface="Arial" panose="020B0604020202020204" pitchFamily="34" charset="0"/>
              </a:rPr>
              <a:t>    For each stock in </a:t>
            </a:r>
            <a:r>
              <a:rPr lang="en-US" sz="1000" i="1" dirty="0" err="1">
                <a:effectLst/>
                <a:latin typeface="Times New Roman" panose="02020603050405020304" pitchFamily="18" charset="0"/>
                <a:ea typeface="Arial" panose="020B0604020202020204" pitchFamily="34" charset="0"/>
              </a:rPr>
              <a:t>stock_list</a:t>
            </a:r>
            <a:r>
              <a:rPr lang="en-US" sz="1000" i="1" dirty="0">
                <a:effectLst/>
                <a:latin typeface="Times New Roman" panose="02020603050405020304" pitchFamily="18" charset="0"/>
                <a:ea typeface="Arial" panose="020B0604020202020204" pitchFamily="34" charset="0"/>
              </a:rPr>
              <a:t> (sorted from largest to smallest area):</a:t>
            </a:r>
            <a:endParaRPr lang="en-US" sz="1000" dirty="0">
              <a:effectLst/>
              <a:latin typeface="Arial" panose="020B0604020202020204" pitchFamily="34" charset="0"/>
              <a:ea typeface="Arial" panose="020B0604020202020204" pitchFamily="34" charset="0"/>
            </a:endParaRPr>
          </a:p>
          <a:p>
            <a:pPr marL="457200" marR="0" indent="457200">
              <a:lnSpc>
                <a:spcPct val="115000"/>
              </a:lnSpc>
              <a:buNone/>
            </a:pPr>
            <a:r>
              <a:rPr lang="en-US" sz="1000" i="1" dirty="0">
                <a:effectLst/>
                <a:latin typeface="Times New Roman" panose="02020603050405020304" pitchFamily="18" charset="0"/>
                <a:ea typeface="Arial" panose="020B0604020202020204" pitchFamily="34" charset="0"/>
              </a:rPr>
              <a:t>        For each prod in </a:t>
            </a:r>
            <a:r>
              <a:rPr lang="en-US" sz="1000" i="1" dirty="0" err="1">
                <a:effectLst/>
                <a:latin typeface="Times New Roman" panose="02020603050405020304" pitchFamily="18" charset="0"/>
                <a:ea typeface="Arial" panose="020B0604020202020204" pitchFamily="34" charset="0"/>
              </a:rPr>
              <a:t>product_list</a:t>
            </a:r>
            <a:r>
              <a:rPr lang="en-US" sz="1000" i="1" dirty="0">
                <a:effectLst/>
                <a:latin typeface="Times New Roman" panose="02020603050405020304" pitchFamily="18" charset="0"/>
                <a:ea typeface="Arial" panose="020B0604020202020204" pitchFamily="34" charset="0"/>
              </a:rPr>
              <a:t> (sorted from largest to smallest area):</a:t>
            </a:r>
            <a:endParaRPr lang="en-US" sz="1000" dirty="0">
              <a:effectLst/>
              <a:latin typeface="Arial" panose="020B0604020202020204" pitchFamily="34" charset="0"/>
              <a:ea typeface="Arial" panose="020B0604020202020204" pitchFamily="34" charset="0"/>
            </a:endParaRPr>
          </a:p>
          <a:p>
            <a:pPr marL="457200" marR="0" indent="457200">
              <a:lnSpc>
                <a:spcPct val="115000"/>
              </a:lnSpc>
              <a:buNone/>
            </a:pPr>
            <a:r>
              <a:rPr lang="en-US" sz="1000" i="1" dirty="0">
                <a:effectLst/>
                <a:latin typeface="Times New Roman" panose="02020603050405020304" pitchFamily="18" charset="0"/>
                <a:ea typeface="Arial" panose="020B0604020202020204" pitchFamily="34" charset="0"/>
              </a:rPr>
              <a:t>            For each (x, y) position in stock where prod can be placed:</a:t>
            </a:r>
            <a:endParaRPr lang="en-US" sz="1000" dirty="0">
              <a:effectLst/>
              <a:latin typeface="Arial" panose="020B0604020202020204" pitchFamily="34" charset="0"/>
              <a:ea typeface="Arial" panose="020B0604020202020204" pitchFamily="34" charset="0"/>
            </a:endParaRPr>
          </a:p>
          <a:p>
            <a:pPr marL="457200" marR="0" indent="457200">
              <a:lnSpc>
                <a:spcPct val="115000"/>
              </a:lnSpc>
              <a:buNone/>
            </a:pPr>
            <a:r>
              <a:rPr lang="en-US" sz="1000" i="1" dirty="0">
                <a:effectLst/>
                <a:latin typeface="Times New Roman" panose="02020603050405020304" pitchFamily="18" charset="0"/>
                <a:ea typeface="Arial" panose="020B0604020202020204" pitchFamily="34" charset="0"/>
              </a:rPr>
              <a:t>                If prod can be cut at (x, y):</a:t>
            </a:r>
            <a:endParaRPr lang="en-US" sz="1000" dirty="0">
              <a:effectLst/>
              <a:latin typeface="Arial" panose="020B0604020202020204" pitchFamily="34" charset="0"/>
              <a:ea typeface="Arial" panose="020B0604020202020204" pitchFamily="34" charset="0"/>
            </a:endParaRPr>
          </a:p>
          <a:p>
            <a:pPr marL="457200" marR="0" indent="457200">
              <a:lnSpc>
                <a:spcPct val="115000"/>
              </a:lnSpc>
              <a:buNone/>
            </a:pPr>
            <a:r>
              <a:rPr lang="en-US" sz="1000" i="1" dirty="0">
                <a:effectLst/>
                <a:latin typeface="Times New Roman" panose="02020603050405020304" pitchFamily="18" charset="0"/>
                <a:ea typeface="Arial" panose="020B0604020202020204" pitchFamily="34" charset="0"/>
              </a:rPr>
              <a:t>                    Compute </a:t>
            </a:r>
            <a:r>
              <a:rPr lang="en-US" sz="1000" i="1" dirty="0" err="1">
                <a:effectLst/>
                <a:latin typeface="Times New Roman" panose="02020603050405020304" pitchFamily="18" charset="0"/>
                <a:ea typeface="Arial" panose="020B0604020202020204" pitchFamily="34" charset="0"/>
              </a:rPr>
              <a:t>S_ij</a:t>
            </a:r>
            <a:r>
              <a:rPr lang="en-US" sz="1000" i="1" dirty="0">
                <a:effectLst/>
                <a:latin typeface="Times New Roman" panose="02020603050405020304" pitchFamily="18" charset="0"/>
                <a:ea typeface="Arial" panose="020B0604020202020204" pitchFamily="34" charset="0"/>
              </a:rPr>
              <a:t> as the area of the smallest rectangle containing the cut area</a:t>
            </a:r>
            <a:endParaRPr lang="en-US" sz="1000" dirty="0">
              <a:effectLst/>
              <a:latin typeface="Arial" panose="020B0604020202020204" pitchFamily="34" charset="0"/>
              <a:ea typeface="Arial" panose="020B0604020202020204" pitchFamily="34" charset="0"/>
            </a:endParaRPr>
          </a:p>
          <a:p>
            <a:pPr marL="457200" marR="0" indent="457200">
              <a:lnSpc>
                <a:spcPct val="115000"/>
              </a:lnSpc>
              <a:buNone/>
            </a:pPr>
            <a:r>
              <a:rPr lang="en-US" sz="1000" i="1" dirty="0">
                <a:effectLst/>
                <a:latin typeface="Times New Roman" panose="02020603050405020304" pitchFamily="18" charset="0"/>
                <a:ea typeface="Arial" panose="020B0604020202020204" pitchFamily="34" charset="0"/>
              </a:rPr>
              <a:t>            Find (x0, y0) where </a:t>
            </a:r>
            <a:r>
              <a:rPr lang="en-US" sz="1000" i="1" dirty="0" err="1">
                <a:effectLst/>
                <a:latin typeface="Times New Roman" panose="02020603050405020304" pitchFamily="18" charset="0"/>
                <a:ea typeface="Arial" panose="020B0604020202020204" pitchFamily="34" charset="0"/>
              </a:rPr>
              <a:t>S_ij</a:t>
            </a:r>
            <a:r>
              <a:rPr lang="en-US" sz="1000" i="1" dirty="0">
                <a:effectLst/>
                <a:latin typeface="Times New Roman" panose="02020603050405020304" pitchFamily="18" charset="0"/>
                <a:ea typeface="Arial" panose="020B0604020202020204" pitchFamily="34" charset="0"/>
              </a:rPr>
              <a:t> is minimized</a:t>
            </a:r>
            <a:endParaRPr lang="en-US" sz="1000" dirty="0">
              <a:effectLst/>
              <a:latin typeface="Arial" panose="020B0604020202020204" pitchFamily="34" charset="0"/>
              <a:ea typeface="Arial" panose="020B0604020202020204" pitchFamily="34" charset="0"/>
            </a:endParaRPr>
          </a:p>
          <a:p>
            <a:pPr marL="457200" marR="0" indent="457200">
              <a:lnSpc>
                <a:spcPct val="115000"/>
              </a:lnSpc>
              <a:buNone/>
            </a:pPr>
            <a:r>
              <a:rPr lang="en-US" sz="1000" i="1" dirty="0">
                <a:effectLst/>
                <a:latin typeface="Times New Roman" panose="02020603050405020304" pitchFamily="18" charset="0"/>
                <a:ea typeface="Arial" panose="020B0604020202020204" pitchFamily="34" charset="0"/>
              </a:rPr>
              <a:t>            Cut prod from stock at position (x0, y0)</a:t>
            </a:r>
            <a:endParaRPr lang="en-US" sz="1000" dirty="0">
              <a:effectLst/>
              <a:latin typeface="Arial" panose="020B0604020202020204" pitchFamily="34" charset="0"/>
              <a:ea typeface="Arial" panose="020B0604020202020204" pitchFamily="34" charset="0"/>
            </a:endParaRPr>
          </a:p>
          <a:p>
            <a:pPr marL="457200" marR="0" indent="457200">
              <a:lnSpc>
                <a:spcPct val="115000"/>
              </a:lnSpc>
              <a:buNone/>
            </a:pPr>
            <a:r>
              <a:rPr lang="en-US" sz="1000" i="1" dirty="0">
                <a:effectLst/>
                <a:latin typeface="Times New Roman" panose="02020603050405020304" pitchFamily="18" charset="0"/>
                <a:ea typeface="Arial" panose="020B0604020202020204" pitchFamily="34" charset="0"/>
              </a:rPr>
              <a:t> </a:t>
            </a:r>
            <a:endParaRPr lang="en-US" sz="1000" dirty="0">
              <a:effectLst/>
              <a:latin typeface="Arial" panose="020B0604020202020204" pitchFamily="34" charset="0"/>
              <a:ea typeface="Arial" panose="020B0604020202020204" pitchFamily="34" charset="0"/>
            </a:endParaRPr>
          </a:p>
          <a:p>
            <a:pPr marL="457200" marR="0" indent="457200">
              <a:lnSpc>
                <a:spcPct val="115000"/>
              </a:lnSpc>
              <a:buNone/>
            </a:pPr>
            <a:r>
              <a:rPr lang="en-US" sz="1000" i="1" dirty="0">
                <a:effectLst/>
                <a:latin typeface="Times New Roman" panose="02020603050405020304" pitchFamily="18" charset="0"/>
                <a:ea typeface="Arial" panose="020B0604020202020204" pitchFamily="34" charset="0"/>
              </a:rPr>
              <a:t>    For each stock in </a:t>
            </a:r>
            <a:r>
              <a:rPr lang="en-US" sz="1000" i="1" dirty="0" err="1">
                <a:effectLst/>
                <a:latin typeface="Times New Roman" panose="02020603050405020304" pitchFamily="18" charset="0"/>
                <a:ea typeface="Arial" panose="020B0604020202020204" pitchFamily="34" charset="0"/>
              </a:rPr>
              <a:t>cut_stock_list</a:t>
            </a:r>
            <a:r>
              <a:rPr lang="en-US" sz="1000" i="1" dirty="0">
                <a:effectLst/>
                <a:latin typeface="Times New Roman" panose="02020603050405020304" pitchFamily="18" charset="0"/>
                <a:ea typeface="Arial" panose="020B0604020202020204" pitchFamily="34" charset="0"/>
              </a:rPr>
              <a:t> (sorted from smallest to largest area):</a:t>
            </a:r>
            <a:endParaRPr lang="en-US" sz="1000" dirty="0">
              <a:effectLst/>
              <a:latin typeface="Arial" panose="020B0604020202020204" pitchFamily="34" charset="0"/>
              <a:ea typeface="Arial" panose="020B0604020202020204" pitchFamily="34" charset="0"/>
            </a:endParaRPr>
          </a:p>
          <a:p>
            <a:pPr marL="457200" marR="0" indent="457200">
              <a:lnSpc>
                <a:spcPct val="115000"/>
              </a:lnSpc>
              <a:buNone/>
            </a:pPr>
            <a:r>
              <a:rPr lang="en-US" sz="1000" i="1" dirty="0">
                <a:effectLst/>
                <a:latin typeface="Times New Roman" panose="02020603050405020304" pitchFamily="18" charset="0"/>
                <a:ea typeface="Arial" panose="020B0604020202020204" pitchFamily="34" charset="0"/>
              </a:rPr>
              <a:t>        For each </a:t>
            </a:r>
            <a:r>
              <a:rPr lang="en-US" sz="1000" i="1" dirty="0" err="1">
                <a:effectLst/>
                <a:latin typeface="Times New Roman" panose="02020603050405020304" pitchFamily="18" charset="0"/>
                <a:ea typeface="Arial" panose="020B0604020202020204" pitchFamily="34" charset="0"/>
              </a:rPr>
              <a:t>stock_j</a:t>
            </a:r>
            <a:r>
              <a:rPr lang="en-US" sz="1000" i="1" dirty="0">
                <a:effectLst/>
                <a:latin typeface="Times New Roman" panose="02020603050405020304" pitchFamily="18" charset="0"/>
                <a:ea typeface="Arial" panose="020B0604020202020204" pitchFamily="34" charset="0"/>
              </a:rPr>
              <a:t> in </a:t>
            </a:r>
            <a:r>
              <a:rPr lang="en-US" sz="1000" i="1" dirty="0" err="1">
                <a:effectLst/>
                <a:latin typeface="Times New Roman" panose="02020603050405020304" pitchFamily="18" charset="0"/>
                <a:ea typeface="Arial" panose="020B0604020202020204" pitchFamily="34" charset="0"/>
              </a:rPr>
              <a:t>uncut_stock_list</a:t>
            </a:r>
            <a:r>
              <a:rPr lang="en-US" sz="1000" i="1" dirty="0">
                <a:effectLst/>
                <a:latin typeface="Times New Roman" panose="02020603050405020304" pitchFamily="18" charset="0"/>
                <a:ea typeface="Arial" panose="020B0604020202020204" pitchFamily="34" charset="0"/>
              </a:rPr>
              <a:t> (sorted from smallest to largest area):</a:t>
            </a:r>
            <a:endParaRPr lang="en-US" sz="1000" dirty="0">
              <a:effectLst/>
              <a:latin typeface="Arial" panose="020B0604020202020204" pitchFamily="34" charset="0"/>
              <a:ea typeface="Arial" panose="020B0604020202020204" pitchFamily="34" charset="0"/>
            </a:endParaRPr>
          </a:p>
          <a:p>
            <a:pPr marL="457200" marR="0" indent="457200">
              <a:lnSpc>
                <a:spcPct val="115000"/>
              </a:lnSpc>
              <a:buNone/>
            </a:pPr>
            <a:r>
              <a:rPr lang="en-US" sz="1000" i="1" dirty="0">
                <a:effectLst/>
                <a:latin typeface="Times New Roman" panose="02020603050405020304" pitchFamily="18" charset="0"/>
                <a:ea typeface="Arial" panose="020B0604020202020204" pitchFamily="34" charset="0"/>
              </a:rPr>
              <a:t>            If cut area of </a:t>
            </a:r>
            <a:r>
              <a:rPr lang="en-US" sz="1000" i="1" dirty="0" err="1">
                <a:effectLst/>
                <a:latin typeface="Times New Roman" panose="02020603050405020304" pitchFamily="18" charset="0"/>
                <a:ea typeface="Arial" panose="020B0604020202020204" pitchFamily="34" charset="0"/>
              </a:rPr>
              <a:t>stock_i</a:t>
            </a:r>
            <a:r>
              <a:rPr lang="en-US" sz="1000" i="1" dirty="0">
                <a:effectLst/>
                <a:latin typeface="Times New Roman" panose="02020603050405020304" pitchFamily="18" charset="0"/>
                <a:ea typeface="Arial" panose="020B0604020202020204" pitchFamily="34" charset="0"/>
              </a:rPr>
              <a:t> is smaller than </a:t>
            </a:r>
            <a:r>
              <a:rPr lang="en-US" sz="1000" i="1" dirty="0" err="1">
                <a:effectLst/>
                <a:latin typeface="Times New Roman" panose="02020603050405020304" pitchFamily="18" charset="0"/>
                <a:ea typeface="Arial" panose="020B0604020202020204" pitchFamily="34" charset="0"/>
              </a:rPr>
              <a:t>stock_j</a:t>
            </a:r>
            <a:r>
              <a:rPr lang="en-US" sz="1000" i="1" dirty="0">
                <a:effectLst/>
                <a:latin typeface="Times New Roman" panose="02020603050405020304" pitchFamily="18" charset="0"/>
                <a:ea typeface="Arial" panose="020B0604020202020204" pitchFamily="34" charset="0"/>
              </a:rPr>
              <a:t>:</a:t>
            </a:r>
            <a:endParaRPr lang="en-US" sz="1000" dirty="0">
              <a:effectLst/>
              <a:latin typeface="Arial" panose="020B0604020202020204" pitchFamily="34" charset="0"/>
              <a:ea typeface="Arial" panose="020B0604020202020204" pitchFamily="34" charset="0"/>
            </a:endParaRPr>
          </a:p>
          <a:p>
            <a:pPr marL="457200" marR="0" indent="457200">
              <a:lnSpc>
                <a:spcPct val="115000"/>
              </a:lnSpc>
            </a:pPr>
            <a:r>
              <a:rPr lang="en-US" sz="1000" i="1" dirty="0">
                <a:effectLst/>
                <a:latin typeface="Times New Roman" panose="02020603050405020304" pitchFamily="18" charset="0"/>
                <a:ea typeface="Arial" panose="020B0604020202020204" pitchFamily="34" charset="0"/>
              </a:rPr>
              <a:t>                Move cut set from </a:t>
            </a:r>
            <a:r>
              <a:rPr lang="en-US" sz="1000" i="1" dirty="0" err="1">
                <a:effectLst/>
                <a:latin typeface="Times New Roman" panose="02020603050405020304" pitchFamily="18" charset="0"/>
                <a:ea typeface="Arial" panose="020B0604020202020204" pitchFamily="34" charset="0"/>
              </a:rPr>
              <a:t>stock_i</a:t>
            </a:r>
            <a:r>
              <a:rPr lang="en-US" sz="1000" i="1" dirty="0">
                <a:effectLst/>
                <a:latin typeface="Times New Roman" panose="02020603050405020304" pitchFamily="18" charset="0"/>
                <a:ea typeface="Arial" panose="020B0604020202020204" pitchFamily="34" charset="0"/>
              </a:rPr>
              <a:t> to </a:t>
            </a:r>
            <a:r>
              <a:rPr lang="en-US" sz="1000" i="1" dirty="0" err="1">
                <a:effectLst/>
                <a:latin typeface="Times New Roman" panose="02020603050405020304" pitchFamily="18" charset="0"/>
                <a:ea typeface="Arial" panose="020B0604020202020204" pitchFamily="34" charset="0"/>
              </a:rPr>
              <a:t>stock_j</a:t>
            </a:r>
            <a:endParaRPr lang="en-US" sz="1000" dirty="0">
              <a:effectLst/>
              <a:latin typeface="Arial" panose="020B0604020202020204" pitchFamily="34" charset="0"/>
              <a:ea typeface="Arial" panose="020B0604020202020204" pitchFamily="34" charset="0"/>
            </a:endParaRPr>
          </a:p>
        </p:txBody>
      </p:sp>
      <p:sp>
        <p:nvSpPr>
          <p:cNvPr id="36" name="Rectangle 35">
            <a:extLst>
              <a:ext uri="{FF2B5EF4-FFF2-40B4-BE49-F238E27FC236}">
                <a16:creationId xmlns:a16="http://schemas.microsoft.com/office/drawing/2014/main" id="{3E556BDB-6ADE-7CC6-14D4-F35247605A5A}"/>
              </a:ext>
            </a:extLst>
          </p:cNvPr>
          <p:cNvSpPr/>
          <p:nvPr/>
        </p:nvSpPr>
        <p:spPr>
          <a:xfrm>
            <a:off x="6198118" y="1299238"/>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46AE71A-B37A-297C-B61D-2AC22B611538}"/>
              </a:ext>
            </a:extLst>
          </p:cNvPr>
          <p:cNvSpPr/>
          <p:nvPr/>
        </p:nvSpPr>
        <p:spPr>
          <a:xfrm>
            <a:off x="6218319" y="1296710"/>
            <a:ext cx="1012219" cy="39532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38" name="Rectangle 37">
            <a:extLst>
              <a:ext uri="{FF2B5EF4-FFF2-40B4-BE49-F238E27FC236}">
                <a16:creationId xmlns:a16="http://schemas.microsoft.com/office/drawing/2014/main" id="{38982A0E-A3F0-6058-FDBE-3DF14378D43C}"/>
              </a:ext>
            </a:extLst>
          </p:cNvPr>
          <p:cNvSpPr/>
          <p:nvPr/>
        </p:nvSpPr>
        <p:spPr>
          <a:xfrm>
            <a:off x="7237246" y="1312735"/>
            <a:ext cx="523874" cy="58491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39" name="Rectangle 38">
            <a:extLst>
              <a:ext uri="{FF2B5EF4-FFF2-40B4-BE49-F238E27FC236}">
                <a16:creationId xmlns:a16="http://schemas.microsoft.com/office/drawing/2014/main" id="{21F8D258-44E8-85CA-9223-3EE85D4FDA9D}"/>
              </a:ext>
            </a:extLst>
          </p:cNvPr>
          <p:cNvSpPr/>
          <p:nvPr/>
        </p:nvSpPr>
        <p:spPr>
          <a:xfrm>
            <a:off x="7767828" y="1301177"/>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40" name="Rectangle 39">
            <a:extLst>
              <a:ext uri="{FF2B5EF4-FFF2-40B4-BE49-F238E27FC236}">
                <a16:creationId xmlns:a16="http://schemas.microsoft.com/office/drawing/2014/main" id="{8D0E0E92-51AC-CC15-BA6A-A3B7BAC8FD34}"/>
              </a:ext>
            </a:extLst>
          </p:cNvPr>
          <p:cNvSpPr/>
          <p:nvPr/>
        </p:nvSpPr>
        <p:spPr>
          <a:xfrm>
            <a:off x="6198118" y="1692036"/>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41" name="Rectangle 40">
            <a:extLst>
              <a:ext uri="{FF2B5EF4-FFF2-40B4-BE49-F238E27FC236}">
                <a16:creationId xmlns:a16="http://schemas.microsoft.com/office/drawing/2014/main" id="{0EBC0FDE-2A4B-6676-8611-781B309CCA41}"/>
              </a:ext>
            </a:extLst>
          </p:cNvPr>
          <p:cNvSpPr/>
          <p:nvPr/>
        </p:nvSpPr>
        <p:spPr>
          <a:xfrm>
            <a:off x="7767828" y="1772446"/>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42" name="Rectangle 41">
            <a:extLst>
              <a:ext uri="{FF2B5EF4-FFF2-40B4-BE49-F238E27FC236}">
                <a16:creationId xmlns:a16="http://schemas.microsoft.com/office/drawing/2014/main" id="{A4860590-FF80-997D-51E0-59C9D77CD00D}"/>
              </a:ext>
            </a:extLst>
          </p:cNvPr>
          <p:cNvSpPr/>
          <p:nvPr/>
        </p:nvSpPr>
        <p:spPr>
          <a:xfrm>
            <a:off x="2190750" y="5740058"/>
            <a:ext cx="1012219" cy="3926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04350623-E4F3-62E0-8A83-496519B9A78B}"/>
              </a:ext>
            </a:extLst>
          </p:cNvPr>
          <p:cNvSpPr/>
          <p:nvPr/>
        </p:nvSpPr>
        <p:spPr>
          <a:xfrm>
            <a:off x="2798706" y="5683055"/>
            <a:ext cx="523874" cy="61467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8C31271-8290-E5D5-5B9E-F116BE6786B4}"/>
              </a:ext>
            </a:extLst>
          </p:cNvPr>
          <p:cNvSpPr/>
          <p:nvPr/>
        </p:nvSpPr>
        <p:spPr>
          <a:xfrm>
            <a:off x="3201735" y="5818976"/>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1A4C291-BD24-A3C1-0484-BB533CA64BBA}"/>
              </a:ext>
            </a:extLst>
          </p:cNvPr>
          <p:cNvSpPr/>
          <p:nvPr/>
        </p:nvSpPr>
        <p:spPr>
          <a:xfrm>
            <a:off x="2593779" y="5920864"/>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D35685E7-9DF5-D7D3-2379-06AEE6E3C8FD}"/>
              </a:ext>
            </a:extLst>
          </p:cNvPr>
          <p:cNvSpPr/>
          <p:nvPr/>
        </p:nvSpPr>
        <p:spPr>
          <a:xfrm>
            <a:off x="2969344" y="6012617"/>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A34AD7A6-96A6-3066-4333-D780D737158B}"/>
              </a:ext>
            </a:extLst>
          </p:cNvPr>
          <p:cNvSpPr/>
          <p:nvPr/>
        </p:nvSpPr>
        <p:spPr>
          <a:xfrm>
            <a:off x="6182469" y="3892252"/>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s1</a:t>
            </a:r>
          </a:p>
        </p:txBody>
      </p:sp>
      <p:sp>
        <p:nvSpPr>
          <p:cNvPr id="49" name="Rectangle 48">
            <a:extLst>
              <a:ext uri="{FF2B5EF4-FFF2-40B4-BE49-F238E27FC236}">
                <a16:creationId xmlns:a16="http://schemas.microsoft.com/office/drawing/2014/main" id="{940A4D6F-E4E5-0454-434F-B43A02B3911A}"/>
              </a:ext>
            </a:extLst>
          </p:cNvPr>
          <p:cNvSpPr/>
          <p:nvPr/>
        </p:nvSpPr>
        <p:spPr>
          <a:xfrm>
            <a:off x="6198498" y="5800038"/>
            <a:ext cx="1012219" cy="40389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50" name="Rectangle 49">
            <a:extLst>
              <a:ext uri="{FF2B5EF4-FFF2-40B4-BE49-F238E27FC236}">
                <a16:creationId xmlns:a16="http://schemas.microsoft.com/office/drawing/2014/main" id="{C1EE4E58-B892-3571-6B60-B6B607D49134}"/>
              </a:ext>
            </a:extLst>
          </p:cNvPr>
          <p:cNvSpPr/>
          <p:nvPr/>
        </p:nvSpPr>
        <p:spPr>
          <a:xfrm>
            <a:off x="7657171" y="5606082"/>
            <a:ext cx="523874" cy="59785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51" name="Rectangle 50">
            <a:extLst>
              <a:ext uri="{FF2B5EF4-FFF2-40B4-BE49-F238E27FC236}">
                <a16:creationId xmlns:a16="http://schemas.microsoft.com/office/drawing/2014/main" id="{3510B96C-46E8-FAA1-1873-7DF2E343AE95}"/>
              </a:ext>
            </a:extLst>
          </p:cNvPr>
          <p:cNvSpPr/>
          <p:nvPr/>
        </p:nvSpPr>
        <p:spPr>
          <a:xfrm>
            <a:off x="8627499" y="5740057"/>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52" name="Rectangle 51">
            <a:extLst>
              <a:ext uri="{FF2B5EF4-FFF2-40B4-BE49-F238E27FC236}">
                <a16:creationId xmlns:a16="http://schemas.microsoft.com/office/drawing/2014/main" id="{49F13E4F-6489-4BC2-D1CC-61340E1ED0FE}"/>
              </a:ext>
            </a:extLst>
          </p:cNvPr>
          <p:cNvSpPr/>
          <p:nvPr/>
        </p:nvSpPr>
        <p:spPr>
          <a:xfrm>
            <a:off x="9597827" y="5810670"/>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53" name="Rectangle 52">
            <a:extLst>
              <a:ext uri="{FF2B5EF4-FFF2-40B4-BE49-F238E27FC236}">
                <a16:creationId xmlns:a16="http://schemas.microsoft.com/office/drawing/2014/main" id="{464623E8-E75A-CFF8-A4D9-626E2F47BDF9}"/>
              </a:ext>
            </a:extLst>
          </p:cNvPr>
          <p:cNvSpPr/>
          <p:nvPr/>
        </p:nvSpPr>
        <p:spPr>
          <a:xfrm>
            <a:off x="10568155" y="5750689"/>
            <a:ext cx="425653" cy="46387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54" name="Rectangle 53">
            <a:extLst>
              <a:ext uri="{FF2B5EF4-FFF2-40B4-BE49-F238E27FC236}">
                <a16:creationId xmlns:a16="http://schemas.microsoft.com/office/drawing/2014/main" id="{276703C4-2C27-CC3C-F6FC-0A6252843540}"/>
              </a:ext>
            </a:extLst>
          </p:cNvPr>
          <p:cNvSpPr/>
          <p:nvPr/>
        </p:nvSpPr>
        <p:spPr>
          <a:xfrm>
            <a:off x="9122240" y="1290848"/>
            <a:ext cx="2280623" cy="133117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0849E8C-CD38-1AD5-C2D8-08668797AB0C}"/>
              </a:ext>
            </a:extLst>
          </p:cNvPr>
          <p:cNvSpPr/>
          <p:nvPr/>
        </p:nvSpPr>
        <p:spPr>
          <a:xfrm>
            <a:off x="9122240" y="1289859"/>
            <a:ext cx="1012219" cy="40217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p1</a:t>
            </a:r>
          </a:p>
        </p:txBody>
      </p:sp>
      <p:sp>
        <p:nvSpPr>
          <p:cNvPr id="56" name="Rectangle 55">
            <a:extLst>
              <a:ext uri="{FF2B5EF4-FFF2-40B4-BE49-F238E27FC236}">
                <a16:creationId xmlns:a16="http://schemas.microsoft.com/office/drawing/2014/main" id="{67386457-97CC-E56D-805E-AB4502FF419E}"/>
              </a:ext>
            </a:extLst>
          </p:cNvPr>
          <p:cNvSpPr/>
          <p:nvPr/>
        </p:nvSpPr>
        <p:spPr>
          <a:xfrm>
            <a:off x="10141167" y="1305885"/>
            <a:ext cx="523874" cy="62266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57" name="Rectangle 56">
            <a:extLst>
              <a:ext uri="{FF2B5EF4-FFF2-40B4-BE49-F238E27FC236}">
                <a16:creationId xmlns:a16="http://schemas.microsoft.com/office/drawing/2014/main" id="{5DD474FC-02C8-46DB-DF0C-2DDE0F52A0DB}"/>
              </a:ext>
            </a:extLst>
          </p:cNvPr>
          <p:cNvSpPr/>
          <p:nvPr/>
        </p:nvSpPr>
        <p:spPr>
          <a:xfrm>
            <a:off x="10671749" y="1294326"/>
            <a:ext cx="523874" cy="46387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58" name="Rectangle 57">
            <a:extLst>
              <a:ext uri="{FF2B5EF4-FFF2-40B4-BE49-F238E27FC236}">
                <a16:creationId xmlns:a16="http://schemas.microsoft.com/office/drawing/2014/main" id="{1FE779CE-0D35-0F47-2097-2E6CBBB09473}"/>
              </a:ext>
            </a:extLst>
          </p:cNvPr>
          <p:cNvSpPr/>
          <p:nvPr/>
        </p:nvSpPr>
        <p:spPr>
          <a:xfrm>
            <a:off x="9102039" y="1695247"/>
            <a:ext cx="523874" cy="40389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p4</a:t>
            </a:r>
          </a:p>
        </p:txBody>
      </p:sp>
      <p:sp>
        <p:nvSpPr>
          <p:cNvPr id="59" name="Rectangle 58">
            <a:extLst>
              <a:ext uri="{FF2B5EF4-FFF2-40B4-BE49-F238E27FC236}">
                <a16:creationId xmlns:a16="http://schemas.microsoft.com/office/drawing/2014/main" id="{EDC4BA33-351A-5B8D-1E48-D089F31F8F6D}"/>
              </a:ext>
            </a:extLst>
          </p:cNvPr>
          <p:cNvSpPr/>
          <p:nvPr/>
        </p:nvSpPr>
        <p:spPr>
          <a:xfrm>
            <a:off x="10688925" y="1758202"/>
            <a:ext cx="425653" cy="4638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p5</a:t>
            </a:r>
          </a:p>
        </p:txBody>
      </p:sp>
      <p:sp>
        <p:nvSpPr>
          <p:cNvPr id="60" name="Rectangle 59">
            <a:extLst>
              <a:ext uri="{FF2B5EF4-FFF2-40B4-BE49-F238E27FC236}">
                <a16:creationId xmlns:a16="http://schemas.microsoft.com/office/drawing/2014/main" id="{B6614DCB-5F77-6F28-8CF0-CEEC4E0ED15A}"/>
              </a:ext>
            </a:extLst>
          </p:cNvPr>
          <p:cNvSpPr/>
          <p:nvPr/>
        </p:nvSpPr>
        <p:spPr>
          <a:xfrm>
            <a:off x="9659696" y="1700149"/>
            <a:ext cx="425653" cy="395798"/>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p5</a:t>
            </a:r>
          </a:p>
        </p:txBody>
      </p:sp>
      <p:sp>
        <p:nvSpPr>
          <p:cNvPr id="61" name="TextBox 60">
            <a:extLst>
              <a:ext uri="{FF2B5EF4-FFF2-40B4-BE49-F238E27FC236}">
                <a16:creationId xmlns:a16="http://schemas.microsoft.com/office/drawing/2014/main" id="{A8FBC6F3-DA92-E7DB-044C-50B5C0880FE7}"/>
              </a:ext>
            </a:extLst>
          </p:cNvPr>
          <p:cNvSpPr txBox="1"/>
          <p:nvPr/>
        </p:nvSpPr>
        <p:spPr>
          <a:xfrm>
            <a:off x="6148912" y="988933"/>
            <a:ext cx="622286" cy="307777"/>
          </a:xfrm>
          <a:prstGeom prst="rect">
            <a:avLst/>
          </a:prstGeom>
          <a:noFill/>
        </p:spPr>
        <p:txBody>
          <a:bodyPr wrap="none" rtlCol="0">
            <a:spAutoFit/>
          </a:bodyPr>
          <a:lstStyle/>
          <a:p>
            <a:r>
              <a:rPr lang="en-US" dirty="0"/>
              <a:t>step1</a:t>
            </a:r>
          </a:p>
        </p:txBody>
      </p:sp>
      <p:sp>
        <p:nvSpPr>
          <p:cNvPr id="62" name="TextBox 61">
            <a:extLst>
              <a:ext uri="{FF2B5EF4-FFF2-40B4-BE49-F238E27FC236}">
                <a16:creationId xmlns:a16="http://schemas.microsoft.com/office/drawing/2014/main" id="{D8B24C30-75D7-B5B8-BEC9-925C8E578786}"/>
              </a:ext>
            </a:extLst>
          </p:cNvPr>
          <p:cNvSpPr txBox="1"/>
          <p:nvPr/>
        </p:nvSpPr>
        <p:spPr>
          <a:xfrm>
            <a:off x="9052833" y="961551"/>
            <a:ext cx="622286" cy="307777"/>
          </a:xfrm>
          <a:prstGeom prst="rect">
            <a:avLst/>
          </a:prstGeom>
          <a:noFill/>
        </p:spPr>
        <p:txBody>
          <a:bodyPr wrap="none" rtlCol="0">
            <a:spAutoFit/>
          </a:bodyPr>
          <a:lstStyle/>
          <a:p>
            <a:r>
              <a:rPr lang="en-US" dirty="0"/>
              <a:t>step2</a:t>
            </a:r>
          </a:p>
        </p:txBody>
      </p:sp>
      <p:sp>
        <p:nvSpPr>
          <p:cNvPr id="68" name="Rectangle 67">
            <a:extLst>
              <a:ext uri="{FF2B5EF4-FFF2-40B4-BE49-F238E27FC236}">
                <a16:creationId xmlns:a16="http://schemas.microsoft.com/office/drawing/2014/main" id="{EC50115B-961B-A451-5004-85481F2F6B30}"/>
              </a:ext>
            </a:extLst>
          </p:cNvPr>
          <p:cNvSpPr/>
          <p:nvPr/>
        </p:nvSpPr>
        <p:spPr>
          <a:xfrm>
            <a:off x="6218319" y="1296710"/>
            <a:ext cx="2073383" cy="965200"/>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9" name="Rectangle 68">
            <a:extLst>
              <a:ext uri="{FF2B5EF4-FFF2-40B4-BE49-F238E27FC236}">
                <a16:creationId xmlns:a16="http://schemas.microsoft.com/office/drawing/2014/main" id="{12F77C7A-99F2-56E0-467A-98183D35356F}"/>
              </a:ext>
            </a:extLst>
          </p:cNvPr>
          <p:cNvSpPr/>
          <p:nvPr/>
        </p:nvSpPr>
        <p:spPr>
          <a:xfrm>
            <a:off x="9115531" y="1305884"/>
            <a:ext cx="2080091" cy="817278"/>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1" name="Rectangle 70">
            <a:extLst>
              <a:ext uri="{FF2B5EF4-FFF2-40B4-BE49-F238E27FC236}">
                <a16:creationId xmlns:a16="http://schemas.microsoft.com/office/drawing/2014/main" id="{9316678B-8F39-A45E-915C-269C2F0CB860}"/>
              </a:ext>
            </a:extLst>
          </p:cNvPr>
          <p:cNvSpPr/>
          <p:nvPr/>
        </p:nvSpPr>
        <p:spPr>
          <a:xfrm>
            <a:off x="6163660" y="2971764"/>
            <a:ext cx="1471803" cy="3259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area 1 &gt; area 2</a:t>
            </a:r>
          </a:p>
        </p:txBody>
      </p:sp>
      <p:cxnSp>
        <p:nvCxnSpPr>
          <p:cNvPr id="73" name="Connector: Curved 72">
            <a:extLst>
              <a:ext uri="{FF2B5EF4-FFF2-40B4-BE49-F238E27FC236}">
                <a16:creationId xmlns:a16="http://schemas.microsoft.com/office/drawing/2014/main" id="{0B5D42F2-70FE-0956-C577-8E4D8B30A1EF}"/>
              </a:ext>
            </a:extLst>
          </p:cNvPr>
          <p:cNvCxnSpPr>
            <a:stCxn id="68" idx="2"/>
            <a:endCxn id="71" idx="0"/>
          </p:cNvCxnSpPr>
          <p:nvPr/>
        </p:nvCxnSpPr>
        <p:spPr>
          <a:xfrm rot="5400000">
            <a:off x="6722360" y="2439113"/>
            <a:ext cx="709854" cy="3554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14F0DCCE-8D87-04CD-9ED6-FB65B3E1C39F}"/>
              </a:ext>
            </a:extLst>
          </p:cNvPr>
          <p:cNvCxnSpPr>
            <a:endCxn id="71" idx="0"/>
          </p:cNvCxnSpPr>
          <p:nvPr/>
        </p:nvCxnSpPr>
        <p:spPr>
          <a:xfrm rot="10800000" flipV="1">
            <a:off x="6899563" y="2095946"/>
            <a:ext cx="2215969" cy="8758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3CEC2AC-D737-9BFA-154C-255F05E7E904}"/>
              </a:ext>
            </a:extLst>
          </p:cNvPr>
          <p:cNvSpPr txBox="1"/>
          <p:nvPr/>
        </p:nvSpPr>
        <p:spPr>
          <a:xfrm>
            <a:off x="6182469" y="2197191"/>
            <a:ext cx="725775" cy="307777"/>
          </a:xfrm>
          <a:prstGeom prst="rect">
            <a:avLst/>
          </a:prstGeom>
          <a:noFill/>
        </p:spPr>
        <p:txBody>
          <a:bodyPr wrap="square">
            <a:spAutoFit/>
          </a:bodyPr>
          <a:lstStyle/>
          <a:p>
            <a:r>
              <a:rPr lang="en-US" dirty="0"/>
              <a:t>area 1 </a:t>
            </a:r>
          </a:p>
        </p:txBody>
      </p:sp>
      <p:pic>
        <p:nvPicPr>
          <p:cNvPr id="80" name="Picture 4" descr="Biểu Tượng Dấu Chéo Biểu Tượng Dấu X Màu Đỏ Tròn Biểu Tượng Vector Chéo  Hình minh họa Sẵn có - Tải xuống Hình ảnh Ngay bây giờ - iStock">
            <a:extLst>
              <a:ext uri="{FF2B5EF4-FFF2-40B4-BE49-F238E27FC236}">
                <a16:creationId xmlns:a16="http://schemas.microsoft.com/office/drawing/2014/main" id="{1021B9E9-1CD0-8767-9140-5059237DB5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69"/>
          <a:stretch/>
        </p:blipFill>
        <p:spPr bwMode="auto">
          <a:xfrm>
            <a:off x="8498942" y="1258220"/>
            <a:ext cx="414953" cy="50096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Dấu Tích Xanh PNG Transparent Images Free Download | Vector Files | Pngtree">
            <a:extLst>
              <a:ext uri="{FF2B5EF4-FFF2-40B4-BE49-F238E27FC236}">
                <a16:creationId xmlns:a16="http://schemas.microsoft.com/office/drawing/2014/main" id="{95F059CC-FA5B-0855-B4E3-9E6954B703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69" b="7402"/>
          <a:stretch/>
        </p:blipFill>
        <p:spPr bwMode="auto">
          <a:xfrm>
            <a:off x="11436646" y="1250646"/>
            <a:ext cx="414953" cy="46387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D3B96AAC-CCA5-A877-43CB-77A10A306094}"/>
              </a:ext>
            </a:extLst>
          </p:cNvPr>
          <p:cNvSpPr/>
          <p:nvPr/>
        </p:nvSpPr>
        <p:spPr>
          <a:xfrm>
            <a:off x="9115531" y="2144353"/>
            <a:ext cx="2280623" cy="46822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543D6A4-CD26-866D-5350-75E540FF1C14}"/>
              </a:ext>
            </a:extLst>
          </p:cNvPr>
          <p:cNvSpPr/>
          <p:nvPr/>
        </p:nvSpPr>
        <p:spPr>
          <a:xfrm>
            <a:off x="8689537" y="3132392"/>
            <a:ext cx="2280623" cy="51663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s2</a:t>
            </a:r>
          </a:p>
        </p:txBody>
      </p:sp>
      <p:cxnSp>
        <p:nvCxnSpPr>
          <p:cNvPr id="85" name="Connector: Curved 84">
            <a:extLst>
              <a:ext uri="{FF2B5EF4-FFF2-40B4-BE49-F238E27FC236}">
                <a16:creationId xmlns:a16="http://schemas.microsoft.com/office/drawing/2014/main" id="{6C86600C-0818-B1E2-50F9-D0A1AC63CACA}"/>
              </a:ext>
            </a:extLst>
          </p:cNvPr>
          <p:cNvCxnSpPr>
            <a:stCxn id="54" idx="2"/>
            <a:endCxn id="83" idx="0"/>
          </p:cNvCxnSpPr>
          <p:nvPr/>
        </p:nvCxnSpPr>
        <p:spPr>
          <a:xfrm rot="5400000">
            <a:off x="9791016" y="2660855"/>
            <a:ext cx="510371" cy="432703"/>
          </a:xfrm>
          <a:prstGeom prst="curvedConnector3">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928CA4EC-E00C-9C84-5BF6-F69975DFAF41}"/>
              </a:ext>
            </a:extLst>
          </p:cNvPr>
          <p:cNvSpPr txBox="1"/>
          <p:nvPr/>
        </p:nvSpPr>
        <p:spPr>
          <a:xfrm>
            <a:off x="9151113" y="3855315"/>
            <a:ext cx="373820" cy="307777"/>
          </a:xfrm>
          <a:prstGeom prst="rect">
            <a:avLst/>
          </a:prstGeom>
          <a:noFill/>
        </p:spPr>
        <p:txBody>
          <a:bodyPr wrap="none" rtlCol="0">
            <a:spAutoFit/>
          </a:bodyPr>
          <a:lstStyle/>
          <a:p>
            <a:r>
              <a:rPr lang="en-US" dirty="0"/>
              <a:t>s3</a:t>
            </a:r>
          </a:p>
        </p:txBody>
      </p:sp>
      <p:sp>
        <p:nvSpPr>
          <p:cNvPr id="88" name="TextBox 87">
            <a:extLst>
              <a:ext uri="{FF2B5EF4-FFF2-40B4-BE49-F238E27FC236}">
                <a16:creationId xmlns:a16="http://schemas.microsoft.com/office/drawing/2014/main" id="{B6141601-8EB8-4A54-0E5C-067163E85555}"/>
              </a:ext>
            </a:extLst>
          </p:cNvPr>
          <p:cNvSpPr txBox="1"/>
          <p:nvPr/>
        </p:nvSpPr>
        <p:spPr>
          <a:xfrm>
            <a:off x="10478131" y="3863978"/>
            <a:ext cx="373820" cy="307777"/>
          </a:xfrm>
          <a:prstGeom prst="rect">
            <a:avLst/>
          </a:prstGeom>
          <a:noFill/>
        </p:spPr>
        <p:txBody>
          <a:bodyPr wrap="none" rtlCol="0">
            <a:spAutoFit/>
          </a:bodyPr>
          <a:lstStyle/>
          <a:p>
            <a:r>
              <a:rPr lang="en-US" dirty="0"/>
              <a:t>s4</a:t>
            </a:r>
          </a:p>
        </p:txBody>
      </p:sp>
      <p:sp>
        <p:nvSpPr>
          <p:cNvPr id="89" name="TextBox 88">
            <a:extLst>
              <a:ext uri="{FF2B5EF4-FFF2-40B4-BE49-F238E27FC236}">
                <a16:creationId xmlns:a16="http://schemas.microsoft.com/office/drawing/2014/main" id="{CCED1A9F-3D5F-2CD5-99F9-A33E6D808C14}"/>
              </a:ext>
            </a:extLst>
          </p:cNvPr>
          <p:cNvSpPr txBox="1"/>
          <p:nvPr/>
        </p:nvSpPr>
        <p:spPr>
          <a:xfrm>
            <a:off x="11546375" y="3846650"/>
            <a:ext cx="373820" cy="307777"/>
          </a:xfrm>
          <a:prstGeom prst="rect">
            <a:avLst/>
          </a:prstGeom>
          <a:noFill/>
        </p:spPr>
        <p:txBody>
          <a:bodyPr wrap="none" rtlCol="0">
            <a:spAutoFit/>
          </a:bodyPr>
          <a:lstStyle/>
          <a:p>
            <a:r>
              <a:rPr lang="en-US" dirty="0"/>
              <a:t>s5</a:t>
            </a:r>
          </a:p>
        </p:txBody>
      </p:sp>
      <p:sp>
        <p:nvSpPr>
          <p:cNvPr id="79" name="TextBox 78">
            <a:extLst>
              <a:ext uri="{FF2B5EF4-FFF2-40B4-BE49-F238E27FC236}">
                <a16:creationId xmlns:a16="http://schemas.microsoft.com/office/drawing/2014/main" id="{BA67A4E7-DCBA-3ED5-D808-404987A6A80E}"/>
              </a:ext>
            </a:extLst>
          </p:cNvPr>
          <p:cNvSpPr txBox="1"/>
          <p:nvPr/>
        </p:nvSpPr>
        <p:spPr>
          <a:xfrm>
            <a:off x="9084963" y="2054034"/>
            <a:ext cx="1396721" cy="307777"/>
          </a:xfrm>
          <a:prstGeom prst="rect">
            <a:avLst/>
          </a:prstGeom>
          <a:noFill/>
        </p:spPr>
        <p:txBody>
          <a:bodyPr wrap="square">
            <a:spAutoFit/>
          </a:bodyPr>
          <a:lstStyle/>
          <a:p>
            <a:r>
              <a:rPr lang="en-US" dirty="0"/>
              <a:t>area 2 </a:t>
            </a:r>
          </a:p>
        </p:txBody>
      </p:sp>
      <p:cxnSp>
        <p:nvCxnSpPr>
          <p:cNvPr id="66" name="Connector: Curved 65">
            <a:extLst>
              <a:ext uri="{FF2B5EF4-FFF2-40B4-BE49-F238E27FC236}">
                <a16:creationId xmlns:a16="http://schemas.microsoft.com/office/drawing/2014/main" id="{FCCF48FC-4373-9F9F-693C-51B1D5AC519A}"/>
              </a:ext>
            </a:extLst>
          </p:cNvPr>
          <p:cNvCxnSpPr>
            <a:cxnSpLocks/>
            <a:endCxn id="60" idx="2"/>
          </p:cNvCxnSpPr>
          <p:nvPr/>
        </p:nvCxnSpPr>
        <p:spPr>
          <a:xfrm rot="10800000">
            <a:off x="9872524" y="2095947"/>
            <a:ext cx="1061167" cy="140374"/>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Curved 93">
            <a:extLst>
              <a:ext uri="{FF2B5EF4-FFF2-40B4-BE49-F238E27FC236}">
                <a16:creationId xmlns:a16="http://schemas.microsoft.com/office/drawing/2014/main" id="{FCD83D73-A22F-02DA-B4E5-18BA2024C8BC}"/>
              </a:ext>
            </a:extLst>
          </p:cNvPr>
          <p:cNvCxnSpPr>
            <a:cxnSpLocks/>
            <a:stCxn id="83" idx="1"/>
          </p:cNvCxnSpPr>
          <p:nvPr/>
        </p:nvCxnSpPr>
        <p:spPr>
          <a:xfrm rot="10800000" flipV="1">
            <a:off x="8689537" y="3390708"/>
            <a:ext cx="12700" cy="1110249"/>
          </a:xfrm>
          <a:prstGeom prst="curvedConnector4">
            <a:avLst>
              <a:gd name="adj1" fmla="val 1650000"/>
              <a:gd name="adj2" fmla="val 61633"/>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9" name="Arrow: Up 98">
            <a:extLst>
              <a:ext uri="{FF2B5EF4-FFF2-40B4-BE49-F238E27FC236}">
                <a16:creationId xmlns:a16="http://schemas.microsoft.com/office/drawing/2014/main" id="{E3413EFB-B7D0-5D36-F1D3-F88A52824C0D}"/>
              </a:ext>
            </a:extLst>
          </p:cNvPr>
          <p:cNvSpPr/>
          <p:nvPr/>
        </p:nvSpPr>
        <p:spPr>
          <a:xfrm>
            <a:off x="10533359" y="4166130"/>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0" name="Arrow: Up 99">
            <a:extLst>
              <a:ext uri="{FF2B5EF4-FFF2-40B4-BE49-F238E27FC236}">
                <a16:creationId xmlns:a16="http://schemas.microsoft.com/office/drawing/2014/main" id="{2E0E2B93-51CD-C43D-CAEB-8A7BD6A153C3}"/>
              </a:ext>
            </a:extLst>
          </p:cNvPr>
          <p:cNvSpPr/>
          <p:nvPr/>
        </p:nvSpPr>
        <p:spPr>
          <a:xfrm>
            <a:off x="9170091" y="4166130"/>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1" name="Arrow: Up 100">
            <a:extLst>
              <a:ext uri="{FF2B5EF4-FFF2-40B4-BE49-F238E27FC236}">
                <a16:creationId xmlns:a16="http://schemas.microsoft.com/office/drawing/2014/main" id="{05D14D4F-EA57-8417-F54B-A4DCBD0E58F1}"/>
              </a:ext>
            </a:extLst>
          </p:cNvPr>
          <p:cNvSpPr/>
          <p:nvPr/>
        </p:nvSpPr>
        <p:spPr>
          <a:xfrm>
            <a:off x="11582571" y="4166130"/>
            <a:ext cx="301427" cy="152400"/>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206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3171F-92F1-C897-FE29-32553FD6729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F1FBA96B-9B42-919B-7BA8-19E0CC35AA36}"/>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32BC732-8C0A-6F72-9F47-21AB407015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1.4</a:t>
            </a:r>
            <a:r>
              <a:rPr lang="en-US" sz="2800" b="1" dirty="0">
                <a:solidFill>
                  <a:schemeClr val="bg2"/>
                </a:solidFill>
              </a:rPr>
              <a:t> </a:t>
            </a:r>
            <a:r>
              <a:rPr lang="en-US" sz="2800" b="1" dirty="0">
                <a:solidFill>
                  <a:srgbClr val="0070C0"/>
                </a:solidFill>
              </a:rPr>
              <a:t>RESULTS</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9096ECE9-E16B-2C0F-E988-E64EE851CC51}"/>
              </a:ext>
            </a:extLst>
          </p:cNvPr>
          <p:cNvPicPr>
            <a:picLocks noChangeAspect="1"/>
          </p:cNvPicPr>
          <p:nvPr/>
        </p:nvPicPr>
        <p:blipFill>
          <a:blip r:embed="rId3"/>
          <a:stretch>
            <a:fillRect/>
          </a:stretch>
        </p:blipFill>
        <p:spPr>
          <a:xfrm>
            <a:off x="83587" y="6268657"/>
            <a:ext cx="5380186" cy="403895"/>
          </a:xfrm>
          <a:prstGeom prst="rect">
            <a:avLst/>
          </a:prstGeom>
        </p:spPr>
      </p:pic>
      <p:pic>
        <p:nvPicPr>
          <p:cNvPr id="3" name="Picture 2">
            <a:extLst>
              <a:ext uri="{FF2B5EF4-FFF2-40B4-BE49-F238E27FC236}">
                <a16:creationId xmlns:a16="http://schemas.microsoft.com/office/drawing/2014/main" id="{5F68D134-F9AD-FA77-B7C4-80EE5CDAEFF2}"/>
              </a:ext>
            </a:extLst>
          </p:cNvPr>
          <p:cNvPicPr>
            <a:picLocks noChangeAspect="1"/>
          </p:cNvPicPr>
          <p:nvPr/>
        </p:nvPicPr>
        <p:blipFill>
          <a:blip r:embed="rId4"/>
          <a:stretch>
            <a:fillRect/>
          </a:stretch>
        </p:blipFill>
        <p:spPr>
          <a:xfrm>
            <a:off x="381000" y="1270983"/>
            <a:ext cx="10401300" cy="4984160"/>
          </a:xfrm>
          <a:prstGeom prst="rect">
            <a:avLst/>
          </a:prstGeom>
        </p:spPr>
      </p:pic>
      <p:sp>
        <p:nvSpPr>
          <p:cNvPr id="27" name="TextBox 26">
            <a:extLst>
              <a:ext uri="{FF2B5EF4-FFF2-40B4-BE49-F238E27FC236}">
                <a16:creationId xmlns:a16="http://schemas.microsoft.com/office/drawing/2014/main" id="{DC0B218F-1ACA-C945-D4B4-3D7537A5FA16}"/>
              </a:ext>
            </a:extLst>
          </p:cNvPr>
          <p:cNvSpPr txBox="1"/>
          <p:nvPr/>
        </p:nvSpPr>
        <p:spPr>
          <a:xfrm>
            <a:off x="7490230" y="4088232"/>
            <a:ext cx="4092171" cy="2054345"/>
          </a:xfrm>
          <a:prstGeom prst="rect">
            <a:avLst/>
          </a:prstGeom>
          <a:noFill/>
        </p:spPr>
        <p:txBody>
          <a:bodyPr wrap="square">
            <a:spAutoFit/>
          </a:bodyPr>
          <a:lstStyle/>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Best-Fit is the most efficient in minimizing trim loss but comes at the cost of significantly higher runtime and more stock usage.</a:t>
            </a:r>
            <a:endParaRPr lang="en-US" sz="1200" dirty="0">
              <a:effectLst/>
              <a:latin typeface="Arial" panose="020B0604020202020204" pitchFamily="34" charset="0"/>
              <a:ea typeface="Arial" panose="020B0604020202020204" pitchFamily="34" charset="0"/>
            </a:endParaRPr>
          </a:p>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First-Fit and Combination are computationally efficient but may lead to slightly higher trim loss.</a:t>
            </a:r>
            <a:endParaRPr lang="en-US" sz="1200" dirty="0">
              <a:effectLst/>
              <a:latin typeface="Arial" panose="020B0604020202020204" pitchFamily="34" charset="0"/>
              <a:ea typeface="Arial" panose="020B0604020202020204" pitchFamily="34" charset="0"/>
            </a:endParaRPr>
          </a:p>
          <a:p>
            <a:pPr marL="342900" marR="0" lvl="0" indent="-342900">
              <a:lnSpc>
                <a:spcPct val="115000"/>
              </a:lnSpc>
              <a:buFont typeface="Symbol" panose="05050102010706020507" pitchFamily="18" charset="2"/>
              <a:buChar char=""/>
            </a:pPr>
            <a:r>
              <a:rPr lang="en-US" sz="1400" dirty="0">
                <a:effectLst/>
                <a:latin typeface="Times New Roman" panose="02020603050405020304" pitchFamily="18" charset="0"/>
                <a:ea typeface="Arial" panose="020B0604020202020204" pitchFamily="34" charset="0"/>
              </a:rPr>
              <a:t>Combination performs similarly to First-Fit, with some variations in total trim loss and used stock area.</a:t>
            </a:r>
            <a:endParaRPr lang="en-US"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7828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46D3B-35FF-ABC1-42BA-9DA41B01B0C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DC8DC7D-8F4F-B85E-C51F-7CF9F1870B73}"/>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B5E9655E-6853-AB60-A928-973F3A7FE2B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a:t>
            </a:r>
            <a:r>
              <a:rPr lang="en-US" sz="2800" b="1" dirty="0">
                <a:solidFill>
                  <a:schemeClr val="bg2"/>
                </a:solidFill>
              </a:rPr>
              <a:t>  </a:t>
            </a:r>
            <a:r>
              <a:rPr lang="en-US" sz="2800" b="1" dirty="0">
                <a:solidFill>
                  <a:srgbClr val="0070C0"/>
                </a:solidFill>
                <a:latin typeface="+mj-lt"/>
              </a:rPr>
              <a:t>PPO APPROACH TO TRAINING A RL AGENT</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23BEC3E7-8F3F-E611-D66F-00D8A9F71104}"/>
              </a:ext>
            </a:extLst>
          </p:cNvPr>
          <p:cNvSpPr>
            <a:spLocks noGrp="1"/>
          </p:cNvSpPr>
          <p:nvPr>
            <p:ph type="sldNum" sz="quarter" idx="12"/>
          </p:nvPr>
        </p:nvSpPr>
        <p:spPr/>
        <p:txBody>
          <a:bodyPr/>
          <a:lstStyle/>
          <a:p>
            <a:fld id="{E012F146-47F9-A646-B182-8CC39B8AD32B}" type="slidenum">
              <a:rPr lang="x-none" smtClean="0"/>
              <a:pPr/>
              <a:t>16</a:t>
            </a:fld>
            <a:endParaRPr lang="x-none"/>
          </a:p>
        </p:txBody>
      </p:sp>
      <p:pic>
        <p:nvPicPr>
          <p:cNvPr id="13" name="Picture 12">
            <a:extLst>
              <a:ext uri="{FF2B5EF4-FFF2-40B4-BE49-F238E27FC236}">
                <a16:creationId xmlns:a16="http://schemas.microsoft.com/office/drawing/2014/main" id="{4C5C4D99-2A86-117C-2B99-E3A65497F6DE}"/>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BC11A77C-6746-BDEB-090E-13971F6692D0}"/>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2.1</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6CA80E41-CE52-1B22-0F10-852BEB3FE1CE}"/>
              </a:ext>
            </a:extLst>
          </p:cNvPr>
          <p:cNvSpPr txBox="1">
            <a:spLocks/>
          </p:cNvSpPr>
          <p:nvPr/>
        </p:nvSpPr>
        <p:spPr>
          <a:xfrm>
            <a:off x="2393371" y="2205017"/>
            <a:ext cx="9514702"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OVERVIEW ABOUT PROXIMAL POLICY OPTIMIZATION</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DAAB8E57-5290-D753-8420-A43258E424AF}"/>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2.3</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C49082AC-D7E3-6060-C5E0-2890E414A1DA}"/>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RESULTS</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8676051E-7A2C-6DC0-8CA6-F8A2273B6611}"/>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2.2</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F3EBA6D8-F598-5A34-85B1-8042A5BA56A7}"/>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mj-lt"/>
              </a:rPr>
              <a:t>APPLYING PPO TO CUTTING STOCK PROBLEM</a:t>
            </a:r>
            <a:endParaRPr lang="x-none" sz="2800" dirty="0">
              <a:solidFill>
                <a:srgbClr val="0070C0"/>
              </a:solidFill>
              <a:latin typeface="+mj-lt"/>
            </a:endParaRPr>
          </a:p>
        </p:txBody>
      </p:sp>
    </p:spTree>
    <p:extLst>
      <p:ext uri="{BB962C8B-B14F-4D97-AF65-F5344CB8AC3E}">
        <p14:creationId xmlns:p14="http://schemas.microsoft.com/office/powerpoint/2010/main" val="1932788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1D58C-033B-1C7E-E522-D111A4AF5E5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9964CD4-4D3C-644D-4E6E-AFADB8A6E18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D3F3BB4A-563C-43AC-A6AF-5C65FAF9385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2.1</a:t>
            </a:r>
            <a:r>
              <a:rPr lang="en-US" sz="2800" b="1" dirty="0">
                <a:solidFill>
                  <a:schemeClr val="bg2"/>
                </a:solidFill>
              </a:rPr>
              <a:t>  </a:t>
            </a:r>
            <a:r>
              <a:rPr lang="en-US" sz="2800" b="1" dirty="0">
                <a:solidFill>
                  <a:srgbClr val="0070C0"/>
                </a:solidFill>
                <a:latin typeface="+mj-lt"/>
              </a:rPr>
              <a:t>OVERVIEW ABOUT PROXIMAL POLICY OPTIMIZATION  </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660A4786-638D-3E06-04CA-7190E5B5B800}"/>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9BF50FF-BC91-B91C-7C90-FAEEACF77087}"/>
              </a:ext>
            </a:extLst>
          </p:cNvPr>
          <p:cNvSpPr txBox="1"/>
          <p:nvPr/>
        </p:nvSpPr>
        <p:spPr>
          <a:xfrm>
            <a:off x="83587" y="1399446"/>
            <a:ext cx="12108413" cy="1569660"/>
          </a:xfrm>
          <a:prstGeom prst="rect">
            <a:avLst/>
          </a:prstGeom>
          <a:noFill/>
        </p:spPr>
        <p:txBody>
          <a:bodyPr wrap="square">
            <a:spAutoFit/>
          </a:bodyPr>
          <a:lstStyle/>
          <a:p>
            <a:pPr marL="0" marR="0" algn="just">
              <a:buNone/>
            </a:pPr>
            <a:r>
              <a:rPr lang="en-US" sz="1600" b="1" dirty="0">
                <a:effectLst/>
                <a:latin typeface="Times New Roman" panose="02020603050405020304" pitchFamily="18" charset="0"/>
                <a:ea typeface="Times New Roman" panose="02020603050405020304" pitchFamily="18" charset="0"/>
              </a:rPr>
              <a:t>Proximal Policy Optimization (PPO) </a:t>
            </a:r>
            <a:r>
              <a:rPr lang="en-US" sz="1600" dirty="0">
                <a:effectLst/>
                <a:latin typeface="Times New Roman" panose="02020603050405020304" pitchFamily="18" charset="0"/>
                <a:ea typeface="Times New Roman" panose="02020603050405020304" pitchFamily="18" charset="0"/>
              </a:rPr>
              <a:t>is a reinforcement learning (RL) algorithm belonging to the policy-based methods group. It was proposed by OpenAI in 2017 to address the drawbacks of previous policy optimization algorithms such as Trust Region Policy Optimization (TRPO) and Actor-Critic.</a:t>
            </a:r>
          </a:p>
          <a:p>
            <a:pPr marL="0" marR="0" algn="just">
              <a:buNone/>
            </a:pPr>
            <a:endParaRPr lang="en-US" sz="1600" dirty="0">
              <a:effectLst/>
              <a:latin typeface="Times New Roman" panose="02020603050405020304" pitchFamily="18" charset="0"/>
              <a:ea typeface="Times New Roman" panose="02020603050405020304" pitchFamily="18" charset="0"/>
            </a:endParaRPr>
          </a:p>
          <a:p>
            <a:pPr marL="0" marR="0" algn="just"/>
            <a:r>
              <a:rPr lang="en-US" sz="1600" dirty="0">
                <a:effectLst/>
                <a:latin typeface="Times New Roman" panose="02020603050405020304" pitchFamily="18" charset="0"/>
                <a:ea typeface="Times New Roman" panose="02020603050405020304" pitchFamily="18" charset="0"/>
              </a:rPr>
              <a:t>PPO is particularly effective in optimizing policies by ensuring that policy updates are not excessively large in each step. This makes it more stable compared to traditional policy gradient methods.</a:t>
            </a:r>
          </a:p>
        </p:txBody>
      </p:sp>
      <p:pic>
        <p:nvPicPr>
          <p:cNvPr id="1026" name="Picture 2" descr="Proximal Policy Optimization (PPO) architecture | Download Scientific  Diagram">
            <a:extLst>
              <a:ext uri="{FF2B5EF4-FFF2-40B4-BE49-F238E27FC236}">
                <a16:creationId xmlns:a16="http://schemas.microsoft.com/office/drawing/2014/main" id="{A1981EF2-C350-B752-04CB-70B1784C7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7619" y="2923432"/>
            <a:ext cx="8096250" cy="3390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6E8279-EC12-4A9E-1AE4-526613BA7043}"/>
              </a:ext>
            </a:extLst>
          </p:cNvPr>
          <p:cNvSpPr txBox="1"/>
          <p:nvPr/>
        </p:nvSpPr>
        <p:spPr>
          <a:xfrm>
            <a:off x="3347712" y="6413455"/>
            <a:ext cx="3380517" cy="276999"/>
          </a:xfrm>
          <a:prstGeom prst="rect">
            <a:avLst/>
          </a:prstGeom>
          <a:noFill/>
        </p:spPr>
        <p:txBody>
          <a:bodyPr wrap="square">
            <a:spAutoFit/>
          </a:bodyPr>
          <a:lstStyle/>
          <a:p>
            <a:pPr algn="l"/>
            <a:r>
              <a:rPr lang="en-US" sz="1200" b="0" i="1" dirty="0">
                <a:solidFill>
                  <a:srgbClr val="111111"/>
                </a:solidFill>
                <a:effectLst/>
                <a:latin typeface="Roboto" panose="02000000000000000000" pitchFamily="2" charset="0"/>
              </a:rPr>
              <a:t>Proximal Policy Optimization (PPO) architecture</a:t>
            </a:r>
          </a:p>
        </p:txBody>
      </p:sp>
      <p:sp>
        <p:nvSpPr>
          <p:cNvPr id="4" name="TextBox 3">
            <a:extLst>
              <a:ext uri="{FF2B5EF4-FFF2-40B4-BE49-F238E27FC236}">
                <a16:creationId xmlns:a16="http://schemas.microsoft.com/office/drawing/2014/main" id="{C800AA69-3EC0-FF56-23A1-C7B2CB590D47}"/>
              </a:ext>
            </a:extLst>
          </p:cNvPr>
          <p:cNvSpPr txBox="1"/>
          <p:nvPr/>
        </p:nvSpPr>
        <p:spPr>
          <a:xfrm>
            <a:off x="7107903" y="6382677"/>
            <a:ext cx="2242636" cy="307777"/>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hlinkClick r:id="rId5"/>
              </a:rPr>
              <a:t>Link</a:t>
            </a:r>
            <a:endParaRPr lang="en-US" dirty="0"/>
          </a:p>
        </p:txBody>
      </p:sp>
    </p:spTree>
    <p:extLst>
      <p:ext uri="{BB962C8B-B14F-4D97-AF65-F5344CB8AC3E}">
        <p14:creationId xmlns:p14="http://schemas.microsoft.com/office/powerpoint/2010/main" val="402071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468F2-7727-2D07-FBC0-27854113B362}"/>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37A74B1-E268-C94C-2C49-8546AE588F75}"/>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F199725-F9CE-58F8-9106-0CD753FDB1CC}"/>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F6C35190-6925-032D-EBA9-C1689F99D7A8}"/>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5AF81A5E-954C-1383-C2F1-D46EC96743A0}"/>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pic>
        <p:nvPicPr>
          <p:cNvPr id="2" name="Picture 1">
            <a:extLst>
              <a:ext uri="{FF2B5EF4-FFF2-40B4-BE49-F238E27FC236}">
                <a16:creationId xmlns:a16="http://schemas.microsoft.com/office/drawing/2014/main" id="{787D7078-D69D-4C97-507B-7122B9F4D30C}"/>
              </a:ext>
            </a:extLst>
          </p:cNvPr>
          <p:cNvPicPr>
            <a:picLocks noChangeAspect="1"/>
          </p:cNvPicPr>
          <p:nvPr/>
        </p:nvPicPr>
        <p:blipFill>
          <a:blip r:embed="rId4"/>
          <a:stretch>
            <a:fillRect/>
          </a:stretch>
        </p:blipFill>
        <p:spPr>
          <a:xfrm>
            <a:off x="5696301" y="1666485"/>
            <a:ext cx="5886100" cy="4442479"/>
          </a:xfrm>
          <a:prstGeom prst="rect">
            <a:avLst/>
          </a:prstGeom>
        </p:spPr>
      </p:pic>
      <p:sp>
        <p:nvSpPr>
          <p:cNvPr id="4" name="TextBox 3">
            <a:extLst>
              <a:ext uri="{FF2B5EF4-FFF2-40B4-BE49-F238E27FC236}">
                <a16:creationId xmlns:a16="http://schemas.microsoft.com/office/drawing/2014/main" id="{3513C2D7-90E6-95C6-8360-8B79283402A0}"/>
              </a:ext>
            </a:extLst>
          </p:cNvPr>
          <p:cNvSpPr txBox="1"/>
          <p:nvPr/>
        </p:nvSpPr>
        <p:spPr>
          <a:xfrm>
            <a:off x="347537" y="1825952"/>
            <a:ext cx="5116236" cy="4031873"/>
          </a:xfrm>
          <a:prstGeom prst="rect">
            <a:avLst/>
          </a:prstGeom>
          <a:noFill/>
        </p:spPr>
        <p:txBody>
          <a:bodyPr wrap="square">
            <a:spAutoFit/>
          </a:bodyPr>
          <a:lstStyle/>
          <a:p>
            <a:pPr marL="285750" indent="-285750">
              <a:buFontTx/>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Creating the initial matrix:</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For each glass sheet, an initial matrix of size (width, height) is created with all values set to 0, representing empty cells ready for cutting.</a:t>
            </a:r>
          </a:p>
          <a:p>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marR="0" indent="-285750">
              <a:buFontTx/>
              <a:buChar char="-"/>
            </a:pPr>
            <a:r>
              <a:rPr lang="en-US" sz="1600" b="1" dirty="0">
                <a:effectLst/>
                <a:latin typeface="Times New Roman" panose="02020603050405020304" pitchFamily="18" charset="0"/>
                <a:ea typeface="Calibri" panose="020F0502020204030204" pitchFamily="34" charset="0"/>
              </a:rPr>
              <a:t>Padding to a fixed size:</a:t>
            </a:r>
            <a:r>
              <a:rPr lang="en-US" sz="1600" dirty="0">
                <a:effectLst/>
                <a:latin typeface="Times New Roman" panose="02020603050405020304" pitchFamily="18" charset="0"/>
                <a:ea typeface="Calibri" panose="020F0502020204030204" pitchFamily="34" charset="0"/>
              </a:rPr>
              <a:t> To standardize the input size for the model, all Stock matrices are padded to a fixed size of (50, 50) using the </a:t>
            </a:r>
            <a:r>
              <a:rPr lang="en-US" sz="1600" noProof="1">
                <a:effectLst/>
                <a:latin typeface="Times New Roman" panose="02020603050405020304" pitchFamily="18" charset="0"/>
                <a:ea typeface="Calibri" panose="020F0502020204030204" pitchFamily="34" charset="0"/>
              </a:rPr>
              <a:t>pad_stocks </a:t>
            </a:r>
            <a:r>
              <a:rPr lang="en-US" sz="1600" dirty="0">
                <a:effectLst/>
                <a:latin typeface="Times New Roman" panose="02020603050405020304" pitchFamily="18" charset="0"/>
                <a:ea typeface="Calibri" panose="020F0502020204030204" pitchFamily="34" charset="0"/>
              </a:rPr>
              <a:t>function. The cells outside the original dimensions of the glass sheet are assigned a value of -1 to denote the padded area, while the cells within retain the value 0. </a:t>
            </a:r>
          </a:p>
          <a:p>
            <a:pPr marR="0"/>
            <a:endParaRPr lang="en-US" sz="1600" dirty="0">
              <a:latin typeface="Times New Roman" panose="02020603050405020304" pitchFamily="18" charset="0"/>
              <a:ea typeface="Calibri" panose="020F0502020204030204" pitchFamily="34" charset="0"/>
            </a:endParaRPr>
          </a:p>
          <a:p>
            <a:pPr marR="0"/>
            <a:r>
              <a:rPr lang="en-US" sz="1600" noProof="1">
                <a:effectLst/>
                <a:latin typeface="Times New Roman" panose="02020603050405020304" pitchFamily="18" charset="0"/>
                <a:ea typeface="Calibri" panose="020F0502020204030204" pitchFamily="34" charset="0"/>
              </a:rPr>
              <a:t>This results in a 3D tensor with dimensions (num_stocks, 50, 50), where num_stocks is the number of glass sheets in the dataset.</a:t>
            </a:r>
          </a:p>
          <a:p>
            <a:pPr marR="0" algn="just"/>
            <a:endParaRPr lang="en-US" sz="16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FE2698F1-1C34-EB35-6586-31687E82F6AF}"/>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a. </a:t>
            </a:r>
            <a:r>
              <a:rPr lang="en-US" sz="1800" b="1" dirty="0">
                <a:solidFill>
                  <a:srgbClr val="FF0000"/>
                </a:solidFill>
                <a:effectLst/>
                <a:latin typeface="Times New Roman" panose="02020603050405020304" pitchFamily="18" charset="0"/>
                <a:ea typeface="Times New Roman" panose="02020603050405020304" pitchFamily="18" charset="0"/>
              </a:rPr>
              <a:t>Stocks:</a:t>
            </a:r>
            <a:endParaRPr lang="en-US"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8798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06560-AB9B-806E-2488-C2CA8561241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F0546D6-B23E-0954-4631-DBCADBB84049}"/>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8473ECBA-641D-A4DC-64DD-5C089E75482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E8F8C19-B666-84B6-2AB6-583A0248230B}"/>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17E6E92D-FBDD-04E8-86F4-93FA139743F7}"/>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92337D0B-60C4-2409-7070-41AB12EBAE27}"/>
              </a:ext>
            </a:extLst>
          </p:cNvPr>
          <p:cNvSpPr txBox="1"/>
          <p:nvPr/>
        </p:nvSpPr>
        <p:spPr>
          <a:xfrm>
            <a:off x="347537" y="1825952"/>
            <a:ext cx="5500222" cy="2874633"/>
          </a:xfrm>
          <a:prstGeom prst="rect">
            <a:avLst/>
          </a:prstGeom>
          <a:noFill/>
        </p:spPr>
        <p:txBody>
          <a:bodyPr wrap="square">
            <a:spAutoFit/>
          </a:bodyPr>
          <a:lstStyle/>
          <a:p>
            <a:pPr marL="342900" marR="0" lvl="0" indent="-342900">
              <a:lnSpc>
                <a:spcPct val="115000"/>
              </a:lnSpc>
              <a:spcAft>
                <a:spcPts val="800"/>
              </a:spcAft>
              <a:buFont typeface="Calibri" panose="020F0502020204030204" pitchFamily="34" charset="0"/>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Preparing the information matrix:</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Each product is represented as a vector [width, height, quantity]. </a:t>
            </a:r>
          </a:p>
          <a:p>
            <a:pPr marR="0" lvl="0">
              <a:lnSpc>
                <a:spcPct val="115000"/>
              </a:lnSpc>
              <a:spcAft>
                <a:spcPts val="800"/>
              </a:spcAft>
            </a:pP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Dynamic updating:</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 During the simulation, the quantity value in the Product matrix is decremented by 1 each time a product is successfully cut, allowing for tracking the remaining number of pieces.</a:t>
            </a:r>
          </a:p>
          <a:p>
            <a:pPr marR="0"/>
            <a:endParaRPr lang="en-US" sz="1600" dirty="0">
              <a:latin typeface="Times New Roman" panose="02020603050405020304" pitchFamily="18" charset="0"/>
              <a:ea typeface="Calibri" panose="020F0502020204030204" pitchFamily="34" charset="0"/>
            </a:endParaRPr>
          </a:p>
          <a:p>
            <a:pPr marR="0"/>
            <a:r>
              <a:rPr lang="en-US" sz="1600" dirty="0">
                <a:effectLst/>
                <a:latin typeface="Times New Roman" panose="02020603050405020304" pitchFamily="18" charset="0"/>
                <a:ea typeface="Calibri" panose="020F0502020204030204" pitchFamily="34" charset="0"/>
              </a:rPr>
              <a:t>This results in a 2D matrix with size (</a:t>
            </a:r>
            <a:r>
              <a:rPr lang="en-US" sz="1600" dirty="0" err="1">
                <a:effectLst/>
                <a:latin typeface="Times New Roman" panose="02020603050405020304" pitchFamily="18" charset="0"/>
                <a:ea typeface="Calibri" panose="020F0502020204030204" pitchFamily="34" charset="0"/>
              </a:rPr>
              <a:t>num_products</a:t>
            </a:r>
            <a:r>
              <a:rPr lang="en-US" sz="1600" dirty="0">
                <a:effectLst/>
                <a:latin typeface="Times New Roman" panose="02020603050405020304" pitchFamily="18" charset="0"/>
                <a:ea typeface="Calibri" panose="020F0502020204030204" pitchFamily="34" charset="0"/>
              </a:rPr>
              <a:t>, 3).</a:t>
            </a:r>
            <a:endParaRPr lang="en-US" sz="16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84279B3D-9271-EF34-8D41-0658B19E89F2}"/>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b</a:t>
            </a:r>
            <a:r>
              <a:rPr lang="en-US" sz="1800" b="1" dirty="0">
                <a:effectLst/>
                <a:latin typeface="Times New Roman" panose="02020603050405020304" pitchFamily="18" charset="0"/>
                <a:ea typeface="Times New Roman" panose="02020603050405020304" pitchFamily="18" charset="0"/>
              </a:rPr>
              <a:t>. </a:t>
            </a:r>
            <a:r>
              <a:rPr lang="en-US" sz="1800" b="1" dirty="0">
                <a:solidFill>
                  <a:srgbClr val="FF0000"/>
                </a:solidFill>
                <a:effectLst/>
                <a:latin typeface="Times New Roman" panose="02020603050405020304" pitchFamily="18" charset="0"/>
                <a:ea typeface="Times New Roman" panose="02020603050405020304" pitchFamily="18" charset="0"/>
              </a:rPr>
              <a:t>Products:</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44F406B0-658D-A076-C427-CCD07B249E23}"/>
              </a:ext>
            </a:extLst>
          </p:cNvPr>
          <p:cNvPicPr>
            <a:picLocks noChangeAspect="1"/>
          </p:cNvPicPr>
          <p:nvPr/>
        </p:nvPicPr>
        <p:blipFill>
          <a:blip r:embed="rId4"/>
          <a:stretch>
            <a:fillRect/>
          </a:stretch>
        </p:blipFill>
        <p:spPr>
          <a:xfrm>
            <a:off x="5964022" y="1580242"/>
            <a:ext cx="5500223" cy="4547367"/>
          </a:xfrm>
          <a:prstGeom prst="rect">
            <a:avLst/>
          </a:prstGeom>
        </p:spPr>
      </p:pic>
    </p:spTree>
    <p:extLst>
      <p:ext uri="{BB962C8B-B14F-4D97-AF65-F5344CB8AC3E}">
        <p14:creationId xmlns:p14="http://schemas.microsoft.com/office/powerpoint/2010/main" val="356138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1" name="Picture 10">
            <a:extLst>
              <a:ext uri="{FF2B5EF4-FFF2-40B4-BE49-F238E27FC236}">
                <a16:creationId xmlns:a16="http://schemas.microsoft.com/office/drawing/2014/main" id="{C2756A57-DFF0-6F0F-A913-FB75AB8A9DFF}"/>
              </a:ext>
            </a:extLst>
          </p:cNvPr>
          <p:cNvPicPr>
            <a:picLocks noChangeAspect="1"/>
          </p:cNvPicPr>
          <p:nvPr/>
        </p:nvPicPr>
        <p:blipFill>
          <a:blip r:embed="rId3"/>
          <a:srcRect r="19343"/>
          <a:stretch/>
        </p:blipFill>
        <p:spPr>
          <a:xfrm>
            <a:off x="8964487" y="1817162"/>
            <a:ext cx="2360328" cy="3244453"/>
          </a:xfrm>
          <a:prstGeom prst="rect">
            <a:avLst/>
          </a:prstGeom>
        </p:spPr>
      </p:pic>
      <p:pic>
        <p:nvPicPr>
          <p:cNvPr id="3" name="Picture 2">
            <a:extLst>
              <a:ext uri="{FF2B5EF4-FFF2-40B4-BE49-F238E27FC236}">
                <a16:creationId xmlns:a16="http://schemas.microsoft.com/office/drawing/2014/main" id="{2105AB5B-B958-FDEC-E237-0967E6479E83}"/>
              </a:ext>
            </a:extLst>
          </p:cNvPr>
          <p:cNvPicPr>
            <a:picLocks noChangeAspect="1"/>
          </p:cNvPicPr>
          <p:nvPr/>
        </p:nvPicPr>
        <p:blipFill>
          <a:blip r:embed="rId4"/>
          <a:srcRect l="25847" t="2393" r="38829"/>
          <a:stretch/>
        </p:blipFill>
        <p:spPr>
          <a:xfrm>
            <a:off x="798100" y="1743748"/>
            <a:ext cx="2672251" cy="3372256"/>
          </a:xfrm>
          <a:prstGeom prst="rect">
            <a:avLst/>
          </a:prstGeom>
        </p:spPr>
      </p:pic>
      <p:pic>
        <p:nvPicPr>
          <p:cNvPr id="20" name="Picture 19">
            <a:extLst>
              <a:ext uri="{FF2B5EF4-FFF2-40B4-BE49-F238E27FC236}">
                <a16:creationId xmlns:a16="http://schemas.microsoft.com/office/drawing/2014/main" id="{4F63F570-B482-38B5-A734-4CC75B67C038}"/>
              </a:ext>
            </a:extLst>
          </p:cNvPr>
          <p:cNvPicPr>
            <a:picLocks noChangeAspect="1"/>
          </p:cNvPicPr>
          <p:nvPr/>
        </p:nvPicPr>
        <p:blipFill rotWithShape="1">
          <a:blip r:embed="rId5"/>
          <a:srcRect l="18463" t="54585" r="50267" b="11691"/>
          <a:stretch/>
        </p:blipFill>
        <p:spPr>
          <a:xfrm>
            <a:off x="6918983" y="1787475"/>
            <a:ext cx="2360328" cy="3261857"/>
          </a:xfrm>
          <a:prstGeom prst="rect">
            <a:avLst/>
          </a:prstGeom>
        </p:spPr>
      </p:pic>
      <p:pic>
        <p:nvPicPr>
          <p:cNvPr id="14" name="Picture 13">
            <a:extLst>
              <a:ext uri="{FF2B5EF4-FFF2-40B4-BE49-F238E27FC236}">
                <a16:creationId xmlns:a16="http://schemas.microsoft.com/office/drawing/2014/main" id="{3752BFE9-B11B-5D97-5041-922C33EFD8EF}"/>
              </a:ext>
            </a:extLst>
          </p:cNvPr>
          <p:cNvPicPr>
            <a:picLocks noChangeAspect="1"/>
          </p:cNvPicPr>
          <p:nvPr/>
        </p:nvPicPr>
        <p:blipFill rotWithShape="1">
          <a:blip r:embed="rId6"/>
          <a:srcRect l="7100" t="31101" r="47514" b="17343"/>
          <a:stretch/>
        </p:blipFill>
        <p:spPr>
          <a:xfrm>
            <a:off x="4972754" y="1770216"/>
            <a:ext cx="2290788" cy="3278657"/>
          </a:xfrm>
          <a:prstGeom prst="rect">
            <a:avLst/>
          </a:prstGeom>
        </p:spPr>
      </p:pic>
      <p:sp>
        <p:nvSpPr>
          <p:cNvPr id="9" name="Flowchart: Data 8">
            <a:extLst>
              <a:ext uri="{FF2B5EF4-FFF2-40B4-BE49-F238E27FC236}">
                <a16:creationId xmlns:a16="http://schemas.microsoft.com/office/drawing/2014/main" id="{7ECC1F45-9294-DD36-CE65-561A6B02318B}"/>
              </a:ext>
            </a:extLst>
          </p:cNvPr>
          <p:cNvSpPr/>
          <p:nvPr/>
        </p:nvSpPr>
        <p:spPr>
          <a:xfrm>
            <a:off x="3406048" y="1754912"/>
            <a:ext cx="584767" cy="3326985"/>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CC8087B-F0AB-FD04-4926-0774ED68BD4D}"/>
              </a:ext>
            </a:extLst>
          </p:cNvPr>
          <p:cNvSpPr txBox="1"/>
          <p:nvPr/>
        </p:nvSpPr>
        <p:spPr>
          <a:xfrm>
            <a:off x="406400" y="274320"/>
            <a:ext cx="1758815" cy="461665"/>
          </a:xfrm>
          <a:prstGeom prst="rect">
            <a:avLst/>
          </a:prstGeom>
          <a:noFill/>
        </p:spPr>
        <p:txBody>
          <a:bodyPr wrap="none" rtlCol="0">
            <a:spAutoFit/>
          </a:bodyPr>
          <a:lstStyle/>
          <a:p>
            <a:r>
              <a:rPr lang="en-US" sz="2400" b="1" i="1" dirty="0">
                <a:solidFill>
                  <a:srgbClr val="00B050"/>
                </a:solidFill>
              </a:rPr>
              <a:t>MEMBERS</a:t>
            </a:r>
          </a:p>
        </p:txBody>
      </p:sp>
      <p:pic>
        <p:nvPicPr>
          <p:cNvPr id="8" name="Picture 7">
            <a:extLst>
              <a:ext uri="{FF2B5EF4-FFF2-40B4-BE49-F238E27FC236}">
                <a16:creationId xmlns:a16="http://schemas.microsoft.com/office/drawing/2014/main" id="{ED30E3FA-C5D9-0E9D-2985-25338D8AB6C4}"/>
              </a:ext>
            </a:extLst>
          </p:cNvPr>
          <p:cNvPicPr>
            <a:picLocks noChangeAspect="1"/>
          </p:cNvPicPr>
          <p:nvPr/>
        </p:nvPicPr>
        <p:blipFill rotWithShape="1">
          <a:blip r:embed="rId7"/>
          <a:srcRect l="45573" t="22600" r="9763" b="18128"/>
          <a:stretch/>
        </p:blipFill>
        <p:spPr>
          <a:xfrm>
            <a:off x="2944420" y="1754912"/>
            <a:ext cx="2199561" cy="3372256"/>
          </a:xfrm>
          <a:prstGeom prst="rect">
            <a:avLst/>
          </a:prstGeom>
        </p:spPr>
      </p:pic>
      <p:sp>
        <p:nvSpPr>
          <p:cNvPr id="6" name="Flowchart: Data 5">
            <a:extLst>
              <a:ext uri="{FF2B5EF4-FFF2-40B4-BE49-F238E27FC236}">
                <a16:creationId xmlns:a16="http://schemas.microsoft.com/office/drawing/2014/main" id="{2A894D68-DC6F-ADEF-8018-3D0057D94789}"/>
              </a:ext>
            </a:extLst>
          </p:cNvPr>
          <p:cNvSpPr/>
          <p:nvPr/>
        </p:nvSpPr>
        <p:spPr>
          <a:xfrm rot="577738">
            <a:off x="2505863" y="1327019"/>
            <a:ext cx="1071338" cy="392012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Data 4">
            <a:extLst>
              <a:ext uri="{FF2B5EF4-FFF2-40B4-BE49-F238E27FC236}">
                <a16:creationId xmlns:a16="http://schemas.microsoft.com/office/drawing/2014/main" id="{6C38449A-C236-135D-B6BD-A4B06EB26AA0}"/>
              </a:ext>
            </a:extLst>
          </p:cNvPr>
          <p:cNvSpPr/>
          <p:nvPr/>
        </p:nvSpPr>
        <p:spPr>
          <a:xfrm rot="501540">
            <a:off x="309532" y="1503130"/>
            <a:ext cx="1147961" cy="388155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ata 9">
            <a:extLst>
              <a:ext uri="{FF2B5EF4-FFF2-40B4-BE49-F238E27FC236}">
                <a16:creationId xmlns:a16="http://schemas.microsoft.com/office/drawing/2014/main" id="{B5ED732F-38DD-5E8F-57C6-7F960566801C}"/>
              </a:ext>
            </a:extLst>
          </p:cNvPr>
          <p:cNvSpPr/>
          <p:nvPr/>
        </p:nvSpPr>
        <p:spPr>
          <a:xfrm rot="615518">
            <a:off x="4591078" y="905313"/>
            <a:ext cx="1161292" cy="4402174"/>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ata 14">
            <a:extLst>
              <a:ext uri="{FF2B5EF4-FFF2-40B4-BE49-F238E27FC236}">
                <a16:creationId xmlns:a16="http://schemas.microsoft.com/office/drawing/2014/main" id="{CBB15E08-DA76-E75B-744C-A64CA1CDA73A}"/>
              </a:ext>
            </a:extLst>
          </p:cNvPr>
          <p:cNvSpPr/>
          <p:nvPr/>
        </p:nvSpPr>
        <p:spPr>
          <a:xfrm rot="601185">
            <a:off x="6720791" y="1109692"/>
            <a:ext cx="1112917" cy="4415771"/>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ata 17">
            <a:extLst>
              <a:ext uri="{FF2B5EF4-FFF2-40B4-BE49-F238E27FC236}">
                <a16:creationId xmlns:a16="http://schemas.microsoft.com/office/drawing/2014/main" id="{8B5B678D-C870-F300-9426-41F01F35F363}"/>
              </a:ext>
            </a:extLst>
          </p:cNvPr>
          <p:cNvSpPr/>
          <p:nvPr/>
        </p:nvSpPr>
        <p:spPr>
          <a:xfrm rot="656807">
            <a:off x="8900821" y="819288"/>
            <a:ext cx="1085339" cy="4390453"/>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0DB8A6C-E80C-24DA-3223-ABC8D38E4F0F}"/>
              </a:ext>
            </a:extLst>
          </p:cNvPr>
          <p:cNvSpPr txBox="1"/>
          <p:nvPr/>
        </p:nvSpPr>
        <p:spPr>
          <a:xfrm>
            <a:off x="872671" y="5313113"/>
            <a:ext cx="1348446" cy="307777"/>
          </a:xfrm>
          <a:prstGeom prst="rect">
            <a:avLst/>
          </a:prstGeom>
          <a:noFill/>
        </p:spPr>
        <p:txBody>
          <a:bodyPr wrap="none" rtlCol="0">
            <a:spAutoFit/>
          </a:bodyPr>
          <a:lstStyle/>
          <a:p>
            <a:r>
              <a:rPr lang="en-US" b="1" dirty="0"/>
              <a:t>Ha Khai Hoan</a:t>
            </a:r>
          </a:p>
        </p:txBody>
      </p:sp>
      <p:sp>
        <p:nvSpPr>
          <p:cNvPr id="24" name="TextBox 23">
            <a:extLst>
              <a:ext uri="{FF2B5EF4-FFF2-40B4-BE49-F238E27FC236}">
                <a16:creationId xmlns:a16="http://schemas.microsoft.com/office/drawing/2014/main" id="{B42042A7-D91F-F861-67C1-DAD9442FD270}"/>
              </a:ext>
            </a:extLst>
          </p:cNvPr>
          <p:cNvSpPr txBox="1"/>
          <p:nvPr/>
        </p:nvSpPr>
        <p:spPr>
          <a:xfrm>
            <a:off x="2596838" y="5320290"/>
            <a:ext cx="1952779" cy="307777"/>
          </a:xfrm>
          <a:prstGeom prst="rect">
            <a:avLst/>
          </a:prstGeom>
          <a:noFill/>
        </p:spPr>
        <p:txBody>
          <a:bodyPr wrap="none" rtlCol="0">
            <a:spAutoFit/>
          </a:bodyPr>
          <a:lstStyle/>
          <a:p>
            <a:r>
              <a:rPr lang="en-US" b="1" dirty="0"/>
              <a:t>Nguyen Quoc Vuong</a:t>
            </a:r>
          </a:p>
        </p:txBody>
      </p:sp>
      <p:sp>
        <p:nvSpPr>
          <p:cNvPr id="25" name="TextBox 24">
            <a:extLst>
              <a:ext uri="{FF2B5EF4-FFF2-40B4-BE49-F238E27FC236}">
                <a16:creationId xmlns:a16="http://schemas.microsoft.com/office/drawing/2014/main" id="{335DF668-876E-5F1F-A795-8E6ABA5C3A8D}"/>
              </a:ext>
            </a:extLst>
          </p:cNvPr>
          <p:cNvSpPr txBox="1"/>
          <p:nvPr/>
        </p:nvSpPr>
        <p:spPr>
          <a:xfrm>
            <a:off x="4881797" y="5313114"/>
            <a:ext cx="1595309" cy="307777"/>
          </a:xfrm>
          <a:prstGeom prst="rect">
            <a:avLst/>
          </a:prstGeom>
          <a:noFill/>
        </p:spPr>
        <p:txBody>
          <a:bodyPr wrap="none" rtlCol="0">
            <a:spAutoFit/>
          </a:bodyPr>
          <a:lstStyle/>
          <a:p>
            <a:r>
              <a:rPr lang="en-US" b="1" dirty="0"/>
              <a:t>Nguyen Van Thu</a:t>
            </a:r>
          </a:p>
        </p:txBody>
      </p:sp>
      <p:sp>
        <p:nvSpPr>
          <p:cNvPr id="26" name="TextBox 25">
            <a:extLst>
              <a:ext uri="{FF2B5EF4-FFF2-40B4-BE49-F238E27FC236}">
                <a16:creationId xmlns:a16="http://schemas.microsoft.com/office/drawing/2014/main" id="{6F47AE65-DD82-3FC7-A01D-794D8453000C}"/>
              </a:ext>
            </a:extLst>
          </p:cNvPr>
          <p:cNvSpPr txBox="1"/>
          <p:nvPr/>
        </p:nvSpPr>
        <p:spPr>
          <a:xfrm>
            <a:off x="6730270" y="5327774"/>
            <a:ext cx="2004075" cy="307777"/>
          </a:xfrm>
          <a:prstGeom prst="rect">
            <a:avLst/>
          </a:prstGeom>
          <a:noFill/>
        </p:spPr>
        <p:txBody>
          <a:bodyPr wrap="none" rtlCol="0">
            <a:spAutoFit/>
          </a:bodyPr>
          <a:lstStyle/>
          <a:p>
            <a:r>
              <a:rPr lang="en-US" b="1" dirty="0"/>
              <a:t>Dang Phuc Bao Chau</a:t>
            </a:r>
          </a:p>
        </p:txBody>
      </p:sp>
      <p:sp>
        <p:nvSpPr>
          <p:cNvPr id="16" name="Flowchart: Data 15">
            <a:extLst>
              <a:ext uri="{FF2B5EF4-FFF2-40B4-BE49-F238E27FC236}">
                <a16:creationId xmlns:a16="http://schemas.microsoft.com/office/drawing/2014/main" id="{DFE93A85-40C8-5755-D03E-E6DAF7A10C4C}"/>
              </a:ext>
            </a:extLst>
          </p:cNvPr>
          <p:cNvSpPr/>
          <p:nvPr/>
        </p:nvSpPr>
        <p:spPr>
          <a:xfrm rot="551696">
            <a:off x="10810429" y="1078786"/>
            <a:ext cx="1178004" cy="4411023"/>
          </a:xfrm>
          <a:prstGeom prst="flowChartInputOut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606DCCD-8B61-A224-9763-97707A5D5055}"/>
              </a:ext>
            </a:extLst>
          </p:cNvPr>
          <p:cNvSpPr txBox="1"/>
          <p:nvPr/>
        </p:nvSpPr>
        <p:spPr>
          <a:xfrm>
            <a:off x="9026288" y="5313113"/>
            <a:ext cx="2025516" cy="307777"/>
          </a:xfrm>
          <a:prstGeom prst="rect">
            <a:avLst/>
          </a:prstGeom>
          <a:noFill/>
        </p:spPr>
        <p:txBody>
          <a:bodyPr wrap="square">
            <a:spAutoFit/>
          </a:bodyPr>
          <a:lstStyle/>
          <a:p>
            <a:r>
              <a:rPr lang="en-US" b="1" dirty="0"/>
              <a:t>Nguyen Van Sy Thinh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5183-F222-0ED9-F7E4-CB2A29E8B65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C11C6C71-8BFC-969B-1289-AEAA71D7B7F5}"/>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59AE40CA-55AF-AAC2-8C57-B34B4A03121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783537E-A3B6-CDA3-B888-B2E214B52185}"/>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BA52D12-16EF-7BF9-1873-964B602B803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291E880-CE13-BF04-C62F-15085FB5C6F9}"/>
              </a:ext>
            </a:extLst>
          </p:cNvPr>
          <p:cNvSpPr txBox="1"/>
          <p:nvPr/>
        </p:nvSpPr>
        <p:spPr>
          <a:xfrm>
            <a:off x="347537" y="1825952"/>
            <a:ext cx="6524920" cy="5010474"/>
          </a:xfrm>
          <a:prstGeom prst="rect">
            <a:avLst/>
          </a:prstGeom>
          <a:noFill/>
        </p:spPr>
        <p:txBody>
          <a:bodyPr wrap="square">
            <a:spAutoFit/>
          </a:bodyPr>
          <a:lstStyle/>
          <a:p>
            <a:pPr marR="0" lvl="0">
              <a:lnSpc>
                <a:spcPct val="115000"/>
              </a:lnSpc>
              <a:spcAft>
                <a:spcPts val="800"/>
              </a:spcAft>
            </a:pPr>
            <a:r>
              <a:rPr lang="en-US" sz="1600" noProof="1">
                <a:effectLst/>
                <a:latin typeface="Times New Roman" panose="02020603050405020304" pitchFamily="18" charset="0"/>
                <a:ea typeface="Calibri" panose="020F0502020204030204" pitchFamily="34" charset="0"/>
                <a:cs typeface="Times New Roman" panose="02020603050405020304" pitchFamily="18" charset="0"/>
              </a:rPr>
              <a:t>The Valid_Mask data is a binary matrix that designates valid positions on each glass sheet where cutting actions can be performed.</a:t>
            </a:r>
            <a:endPar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Initial Setup:</a:t>
            </a:r>
            <a:r>
              <a:rPr lang="en-US" sz="1600" b="1" kern="100" noProof="1">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The Valid_Mask matrix is initialized with dimensions (num_stocks, 50, 50) and all values set to 0. For each glass sheet (stock), if no product has been cut (i.e., all values in the stock are 0 or -1), only the position (0, 0) is set to 1 to indicate a default valid position. If products have been cut into the sheet, valid positions are positions around the products.</a:t>
            </a: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Dynamic Updating:</a:t>
            </a:r>
            <a:b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After each successful cutting action, the update_valid_mask function is called to recalculate the Valid_Mask for the corresponding glass sheet. This process ensures that the Valid_Mask accurately reflects the remaining empty positions after each step, based on the current state of the stock.</a:t>
            </a:r>
          </a:p>
          <a:p>
            <a:pPr marL="342900" marR="0" lvl="0" indent="-342900">
              <a:lnSpc>
                <a:spcPct val="115000"/>
              </a:lnSpc>
              <a:spcAft>
                <a:spcPts val="800"/>
              </a:spcAft>
              <a:buFont typeface="Calibri" panose="020F0502020204030204" pitchFamily="34" charset="0"/>
              <a:buChar char="-"/>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1194CC2-EBB8-A7E9-A38B-C33BA23F8F74}"/>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c. </a:t>
            </a:r>
            <a:r>
              <a:rPr lang="en-US" sz="1800" b="1" noProof="1">
                <a:solidFill>
                  <a:srgbClr val="FF0000"/>
                </a:solidFill>
                <a:latin typeface="Times New Roman" panose="02020603050405020304" pitchFamily="18" charset="0"/>
                <a:ea typeface="Times New Roman" panose="02020603050405020304" pitchFamily="18" charset="0"/>
              </a:rPr>
              <a:t>Valid_mask</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F65CAD0A-4E85-453B-9D1B-F1B857476953}"/>
              </a:ext>
            </a:extLst>
          </p:cNvPr>
          <p:cNvPicPr>
            <a:picLocks noChangeAspect="1"/>
          </p:cNvPicPr>
          <p:nvPr/>
        </p:nvPicPr>
        <p:blipFill>
          <a:blip r:embed="rId4"/>
          <a:stretch>
            <a:fillRect/>
          </a:stretch>
        </p:blipFill>
        <p:spPr>
          <a:xfrm>
            <a:off x="6872458" y="965200"/>
            <a:ext cx="4723765" cy="2631440"/>
          </a:xfrm>
          <a:prstGeom prst="rect">
            <a:avLst/>
          </a:prstGeom>
        </p:spPr>
      </p:pic>
      <p:pic>
        <p:nvPicPr>
          <p:cNvPr id="7" name="Picture 6">
            <a:extLst>
              <a:ext uri="{FF2B5EF4-FFF2-40B4-BE49-F238E27FC236}">
                <a16:creationId xmlns:a16="http://schemas.microsoft.com/office/drawing/2014/main" id="{246B6A61-26D2-F178-F82E-FAC1101A68D5}"/>
              </a:ext>
            </a:extLst>
          </p:cNvPr>
          <p:cNvPicPr>
            <a:picLocks noChangeAspect="1"/>
          </p:cNvPicPr>
          <p:nvPr/>
        </p:nvPicPr>
        <p:blipFill>
          <a:blip r:embed="rId5"/>
          <a:stretch>
            <a:fillRect/>
          </a:stretch>
        </p:blipFill>
        <p:spPr>
          <a:xfrm>
            <a:off x="7436973" y="3814071"/>
            <a:ext cx="4159250" cy="2895600"/>
          </a:xfrm>
          <a:prstGeom prst="rect">
            <a:avLst/>
          </a:prstGeom>
        </p:spPr>
      </p:pic>
    </p:spTree>
    <p:extLst>
      <p:ext uri="{BB962C8B-B14F-4D97-AF65-F5344CB8AC3E}">
        <p14:creationId xmlns:p14="http://schemas.microsoft.com/office/powerpoint/2010/main" val="1219958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AC01F-9DA6-D370-170E-4A6997DE760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041BC06A-96CB-74F7-1F1A-F004091A308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52D9386F-DDA4-5BF5-A016-385A84FB964C}"/>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48EC21F-9247-0CD3-253F-1235BEC9C90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9BA16343-AB3B-3995-1E51-E747C5FC8AB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2507FB6-0CD6-8F4E-EA3E-70BD1D92EAF0}"/>
              </a:ext>
            </a:extLst>
          </p:cNvPr>
          <p:cNvSpPr txBox="1"/>
          <p:nvPr/>
        </p:nvSpPr>
        <p:spPr>
          <a:xfrm>
            <a:off x="347537" y="1825952"/>
            <a:ext cx="5943600" cy="4058419"/>
          </a:xfrm>
          <a:prstGeom prst="rect">
            <a:avLst/>
          </a:prstGeom>
          <a:noFill/>
        </p:spPr>
        <p:txBody>
          <a:bodyPr wrap="square">
            <a:spAutoFit/>
          </a:bodyPr>
          <a:lstStyle/>
          <a:p>
            <a:pPr marL="228600" marR="0">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CNN is designed to extract features from 2D input data, specifically the Stock and Valid_Mask matrices. Its architecture includes convolutional layers to recognize spatial patterns in the glass sheets and valid positions. Specifically:</a:t>
            </a:r>
            <a:endParaRPr lang="en-US" sz="1600" kern="100" noProof="1">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4D tensor of shape (batch_size*num_stocks, 2, 50, 50), where the first channel contains the Stock information (values ranging from -1 to num_products) and the second channel contains the Valid_Mask (binary values 0 or 1). The operation of combining batch_size and num_stocks merges all the glass sheets in the samples into a single dimension, ensuring the input is suitable for the CNN architecture, where each sample consists of two spatial information channels processed concurrently.</a:t>
            </a:r>
            <a:endParaRPr lang="en-US" sz="16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97F3BFC-7E7F-8ACC-4029-BD05F99B88B8}"/>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d</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Convolutional Neuron Network (CNN)</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7FF66C0-B703-78EE-D427-8710F05EC6E2}"/>
              </a:ext>
            </a:extLst>
          </p:cNvPr>
          <p:cNvPicPr>
            <a:picLocks noChangeAspect="1"/>
          </p:cNvPicPr>
          <p:nvPr/>
        </p:nvPicPr>
        <p:blipFill>
          <a:blip r:embed="rId4"/>
          <a:stretch>
            <a:fillRect/>
          </a:stretch>
        </p:blipFill>
        <p:spPr>
          <a:xfrm>
            <a:off x="6163558" y="2066258"/>
            <a:ext cx="5943600" cy="3101340"/>
          </a:xfrm>
          <a:prstGeom prst="rect">
            <a:avLst/>
          </a:prstGeom>
        </p:spPr>
      </p:pic>
    </p:spTree>
    <p:extLst>
      <p:ext uri="{BB962C8B-B14F-4D97-AF65-F5344CB8AC3E}">
        <p14:creationId xmlns:p14="http://schemas.microsoft.com/office/powerpoint/2010/main" val="3125662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FB726-92EB-C2AC-9680-DEC58720F67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E3A3232-32FB-09F3-23B0-CA492C52F482}"/>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E2AE1577-CD79-B239-8498-FC8275606D68}"/>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24E2C88-F6B5-AB04-862E-D0FE2D889BA7}"/>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55FF9D0D-8878-1DF0-F76A-B332F29658D2}"/>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C9C9D88B-5D35-770C-9632-6EA08256BC77}"/>
              </a:ext>
            </a:extLst>
          </p:cNvPr>
          <p:cNvSpPr txBox="1"/>
          <p:nvPr/>
        </p:nvSpPr>
        <p:spPr>
          <a:xfrm>
            <a:off x="347537" y="1825952"/>
            <a:ext cx="11077750" cy="2816027"/>
          </a:xfrm>
          <a:prstGeom prst="rect">
            <a:avLst/>
          </a:prstGeom>
          <a:noFill/>
        </p:spPr>
        <p:txBody>
          <a:bodyPr wrap="square">
            <a:spAutoFit/>
          </a:bodyPr>
          <a:lstStyle/>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CNN consists of one or more convolutional layers (typically using a 3x3 kernel, stride of 1, and appropriate padding) to reduce the spatial dimensions and extract features. This is followed by a pooling layer (often max pooling) or a flattening layer to convert the output into a one-dimensional feature vector. </a:t>
            </a:r>
            <a:endParaRPr lang="en-US" sz="1600" kern="100" noProof="1">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of size (batch_size, feature_dim), where feature_dim is the number of extracted features (designed flexibly, e.g., 64 or 128). This vector represents a summary of the state of all glass sheets in the batch.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6EFBAA5-1916-0823-1474-B6F218E13519}"/>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d</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Convolutional Neuron Network (CNN)</a:t>
            </a:r>
            <a:r>
              <a:rPr lang="en-US" sz="1800" b="1" dirty="0">
                <a:solidFill>
                  <a:srgbClr val="FF0000"/>
                </a:solidFill>
                <a:effectLst/>
                <a:latin typeface="Times New Roman" panose="02020603050405020304" pitchFamily="18" charset="0"/>
                <a:ea typeface="Times New Roman" panose="02020603050405020304" pitchFamily="18" charset="0"/>
              </a:rPr>
              <a:t>:</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85D9F219-4314-8827-C740-90E04A1F0546}"/>
              </a:ext>
            </a:extLst>
          </p:cNvPr>
          <p:cNvPicPr>
            <a:picLocks noChangeAspect="1"/>
          </p:cNvPicPr>
          <p:nvPr/>
        </p:nvPicPr>
        <p:blipFill>
          <a:blip r:embed="rId4"/>
          <a:stretch>
            <a:fillRect/>
          </a:stretch>
        </p:blipFill>
        <p:spPr>
          <a:xfrm>
            <a:off x="5558358" y="3560417"/>
            <a:ext cx="5943600" cy="3112135"/>
          </a:xfrm>
          <a:prstGeom prst="rect">
            <a:avLst/>
          </a:prstGeom>
        </p:spPr>
      </p:pic>
      <p:pic>
        <p:nvPicPr>
          <p:cNvPr id="7" name="Picture 6">
            <a:extLst>
              <a:ext uri="{FF2B5EF4-FFF2-40B4-BE49-F238E27FC236}">
                <a16:creationId xmlns:a16="http://schemas.microsoft.com/office/drawing/2014/main" id="{9D39994E-0F9F-45A2-8B33-1DFFDE5042E6}"/>
              </a:ext>
            </a:extLst>
          </p:cNvPr>
          <p:cNvPicPr>
            <a:picLocks noChangeAspect="1"/>
          </p:cNvPicPr>
          <p:nvPr/>
        </p:nvPicPr>
        <p:blipFill>
          <a:blip r:embed="rId5"/>
          <a:stretch>
            <a:fillRect/>
          </a:stretch>
        </p:blipFill>
        <p:spPr>
          <a:xfrm>
            <a:off x="479514" y="4176835"/>
            <a:ext cx="4559974" cy="2379371"/>
          </a:xfrm>
          <a:prstGeom prst="rect">
            <a:avLst/>
          </a:prstGeom>
        </p:spPr>
      </p:pic>
    </p:spTree>
    <p:extLst>
      <p:ext uri="{BB962C8B-B14F-4D97-AF65-F5344CB8AC3E}">
        <p14:creationId xmlns:p14="http://schemas.microsoft.com/office/powerpoint/2010/main" val="115683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78CD0-F404-DB0A-B787-5AF07FEDD7C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8730A1E-6028-B69E-8A94-5EC8F55C594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D6A76323-215D-D65A-8109-E129BA4ACD81}"/>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6BA039B8-5403-08D3-F722-AB8720175B89}"/>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01955C78-C9AE-4591-025B-EACD38A76B51}"/>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552192AE-BCFF-CB76-C3EA-43A629465B97}"/>
              </a:ext>
            </a:extLst>
          </p:cNvPr>
          <p:cNvSpPr txBox="1"/>
          <p:nvPr/>
        </p:nvSpPr>
        <p:spPr>
          <a:xfrm>
            <a:off x="347537" y="1825952"/>
            <a:ext cx="5380186" cy="3665491"/>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MLP is used to process the Product data, which is a 2D matrix containing information about the width, height, and remaining quantity of the products. Its architecture includes fully connected layers to map the product information into meaningful features. Specifically:</a:t>
            </a: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2D tensor of shape (batch_size, num_products * 3), which is a flattened version of the matrix (num_products, 3).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12E0B9-137D-5B82-323B-76A0AA4D6D16}"/>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Multilayer Perceptron (MLP):</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FF71D50C-774B-5E3B-DB81-60E0CE0C2E3D}"/>
              </a:ext>
            </a:extLst>
          </p:cNvPr>
          <p:cNvPicPr>
            <a:picLocks noChangeAspect="1"/>
          </p:cNvPicPr>
          <p:nvPr/>
        </p:nvPicPr>
        <p:blipFill>
          <a:blip r:embed="rId4"/>
          <a:stretch>
            <a:fillRect/>
          </a:stretch>
        </p:blipFill>
        <p:spPr>
          <a:xfrm>
            <a:off x="5828277" y="1860811"/>
            <a:ext cx="6294346" cy="2362397"/>
          </a:xfrm>
          <a:prstGeom prst="rect">
            <a:avLst/>
          </a:prstGeom>
        </p:spPr>
      </p:pic>
    </p:spTree>
    <p:extLst>
      <p:ext uri="{BB962C8B-B14F-4D97-AF65-F5344CB8AC3E}">
        <p14:creationId xmlns:p14="http://schemas.microsoft.com/office/powerpoint/2010/main" val="1984269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1AB1-BD97-FE85-816C-19D80B2DE152}"/>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3AA55259-29D7-3341-AF2A-680E14DDDF5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E2CED464-677A-4F82-7174-4345AC59FC7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3BF27A4-27D3-27B2-DE26-C51F8473CDE1}"/>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6645816-C09F-1D6C-D628-3762C8BF31A8}"/>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DF7475DD-8960-D078-7ACB-643FB13D3D10}"/>
              </a:ext>
            </a:extLst>
          </p:cNvPr>
          <p:cNvSpPr txBox="1"/>
          <p:nvPr/>
        </p:nvSpPr>
        <p:spPr>
          <a:xfrm>
            <a:off x="347537" y="1825952"/>
            <a:ext cx="11643358" cy="3375155"/>
          </a:xfrm>
          <a:prstGeom prst="rect">
            <a:avLst/>
          </a:prstGeom>
          <a:noFill/>
        </p:spPr>
        <p:txBody>
          <a:bodyPr wrap="square">
            <a:spAutoFit/>
          </a:bodyPr>
          <a:lstStyle/>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MLP consists of one or more hidden layers, typically using the ReLU activation function to introduce non-linearity. The number of neurons in each hidden layer is designed flexibly (e.g., 64 or 128), and the output is compressed into a feature vector. </a:t>
            </a: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of size (batch_size, hidden_dim) (for example, 8), representing a summary of the remaining product information.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6DC597D-25A5-FDF8-4939-FD16D0789FDC}"/>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Multilayer Perceptron (MLP):</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A93DAA0F-8849-CAF8-B52E-357A92D6C439}"/>
              </a:ext>
            </a:extLst>
          </p:cNvPr>
          <p:cNvPicPr>
            <a:picLocks noChangeAspect="1"/>
          </p:cNvPicPr>
          <p:nvPr/>
        </p:nvPicPr>
        <p:blipFill>
          <a:blip r:embed="rId4"/>
          <a:stretch>
            <a:fillRect/>
          </a:stretch>
        </p:blipFill>
        <p:spPr>
          <a:xfrm>
            <a:off x="5638801" y="3305129"/>
            <a:ext cx="6352094" cy="3383033"/>
          </a:xfrm>
          <a:prstGeom prst="rect">
            <a:avLst/>
          </a:prstGeom>
        </p:spPr>
      </p:pic>
      <p:pic>
        <p:nvPicPr>
          <p:cNvPr id="7" name="Picture 6">
            <a:extLst>
              <a:ext uri="{FF2B5EF4-FFF2-40B4-BE49-F238E27FC236}">
                <a16:creationId xmlns:a16="http://schemas.microsoft.com/office/drawing/2014/main" id="{AC6E3F35-235C-8306-9CB1-D0E5E53ACB6A}"/>
              </a:ext>
            </a:extLst>
          </p:cNvPr>
          <p:cNvPicPr>
            <a:picLocks noChangeAspect="1"/>
          </p:cNvPicPr>
          <p:nvPr/>
        </p:nvPicPr>
        <p:blipFill>
          <a:blip r:embed="rId5"/>
          <a:stretch>
            <a:fillRect/>
          </a:stretch>
        </p:blipFill>
        <p:spPr>
          <a:xfrm>
            <a:off x="24515" y="3627795"/>
            <a:ext cx="5439258" cy="2041465"/>
          </a:xfrm>
          <a:prstGeom prst="rect">
            <a:avLst/>
          </a:prstGeom>
        </p:spPr>
      </p:pic>
    </p:spTree>
    <p:extLst>
      <p:ext uri="{BB962C8B-B14F-4D97-AF65-F5344CB8AC3E}">
        <p14:creationId xmlns:p14="http://schemas.microsoft.com/office/powerpoint/2010/main" val="2325452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145D-C8C5-D2F7-1D62-B2D7893C68C5}"/>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61FF57E-83D6-F995-C35E-0DDB6A6EB221}"/>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29694C1-955B-919B-1A73-2D68A0AED1A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A464D13B-3443-F142-18FE-ED08F37EAEE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93EF8FFC-492C-2C12-8552-70AFC8D3BE17}"/>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4A266245-5A55-6CA3-DBF4-8DB82F857F95}"/>
              </a:ext>
            </a:extLst>
          </p:cNvPr>
          <p:cNvSpPr txBox="1"/>
          <p:nvPr/>
        </p:nvSpPr>
        <p:spPr>
          <a:xfrm>
            <a:off x="347536" y="1825952"/>
            <a:ext cx="11662211" cy="2954014"/>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Actor network is a component of the PPO model, responsible for learning the policy to select the optimal action based on the current state. This architecture combines the outputs from the CNN and MLP to generate a probability distribution over actions. Specifically:</a:t>
            </a:r>
            <a:endPar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Aft>
                <a:spcPts val="800"/>
              </a:spcAft>
              <a:buFont typeface="Calibri" panose="020F0502020204030204" pitchFamily="34" charset="0"/>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feature vector obtained by concatenating the outputs of the CNN (related to Stock and Valid_Mask) and the MLP (related to Product), forming a combined vector of size (batch_size, feature_dim + hidden_dim).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D62406-52CD-7C25-2531-B159ADECC607}"/>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Actor Network:</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83AF35B7-2ACC-F957-56AE-12003E356DCB}"/>
              </a:ext>
            </a:extLst>
          </p:cNvPr>
          <p:cNvPicPr>
            <a:picLocks noChangeAspect="1"/>
          </p:cNvPicPr>
          <p:nvPr/>
        </p:nvPicPr>
        <p:blipFill>
          <a:blip r:embed="rId4"/>
          <a:stretch>
            <a:fillRect/>
          </a:stretch>
        </p:blipFill>
        <p:spPr>
          <a:xfrm>
            <a:off x="1599413" y="3331083"/>
            <a:ext cx="8449559" cy="3258858"/>
          </a:xfrm>
          <a:prstGeom prst="rect">
            <a:avLst/>
          </a:prstGeom>
        </p:spPr>
      </p:pic>
    </p:spTree>
    <p:extLst>
      <p:ext uri="{BB962C8B-B14F-4D97-AF65-F5344CB8AC3E}">
        <p14:creationId xmlns:p14="http://schemas.microsoft.com/office/powerpoint/2010/main" val="1486261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D7CC8-D021-ABE5-5483-692600680FD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7D44123-EB24-BE5F-B941-5BDDEBE6B397}"/>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2F549FAD-54E2-09F9-003B-FE6E747DB2B7}"/>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AE9CC1A-1326-78E0-9B29-2DD5CF9D8833}"/>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720D479A-0F20-5C98-8358-1DD5D92103FB}"/>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B66AF6C9-CC6A-5468-45F5-8208631A28DC}"/>
              </a:ext>
            </a:extLst>
          </p:cNvPr>
          <p:cNvSpPr txBox="1"/>
          <p:nvPr/>
        </p:nvSpPr>
        <p:spPr>
          <a:xfrm>
            <a:off x="347537" y="1825952"/>
            <a:ext cx="5836448" cy="6203108"/>
          </a:xfrm>
          <a:prstGeom prst="rect">
            <a:avLst/>
          </a:prstGeom>
          <a:noFill/>
        </p:spPr>
        <p:txBody>
          <a:bodyPr wrap="square">
            <a:spAutoFit/>
          </a:bodyPr>
          <a:lstStyle/>
          <a:p>
            <a:pPr marL="285750" marR="0" lvl="0" indent="-285750">
              <a:lnSpc>
                <a:spcPct val="115000"/>
              </a:lnSpc>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Actor network includes one or more hidden layers (typically using ReLU) to process the combined vector, and then branches out into separate outputs: </a:t>
            </a:r>
          </a:p>
          <a:p>
            <a:pPr marL="342900" marR="0" lvl="0" indent="-342900">
              <a:lnSpc>
                <a:spcPct val="115000"/>
              </a:lnSpc>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position index (pos_logits) with a shape of (batch_size, num_stocks * 50 * 50), representing all possible positions on the glass sheets.</a:t>
            </a:r>
          </a:p>
          <a:p>
            <a:pPr marL="342900" marR="0" lvl="0" indent="-342900">
              <a:lnSpc>
                <a:spcPct val="115000"/>
              </a:lnSpc>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rotation decision (rot_logits) with a shape of (batch_size, 2).</a:t>
            </a:r>
          </a:p>
          <a:p>
            <a:pPr marL="342900" marR="0" lvl="0" indent="-342900">
              <a:lnSpc>
                <a:spcPct val="115000"/>
              </a:lnSpc>
              <a:spcAft>
                <a:spcPts val="800"/>
              </a:spcAft>
              <a:buFont typeface="Symbol" panose="05050102010706020507" pitchFamily="18" charset="2"/>
              <a:buChar char=""/>
            </a:pP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A Categorical distribution for the product index (prod_logits) with a shape of (batch_size, num_products).</a:t>
            </a: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sampled action drawn from these distributions, including (x, y, rotate, product_idx), along with the distributions used to compute the loss during training. </a:t>
            </a:r>
          </a:p>
          <a:p>
            <a:pPr>
              <a:lnSpc>
                <a:spcPct val="115000"/>
              </a:lnSpc>
              <a:spcAft>
                <a:spcPts val="800"/>
              </a:spcAft>
            </a:pPr>
            <a:endParaRPr lang="en-US" sz="1800" kern="100" noProof="1">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1D1427C-E8E4-A169-4BD3-11F02DB145FE}"/>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Actor Network:</a:t>
            </a:r>
            <a:endParaRPr lang="en-US" sz="1800" b="1"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B072BA68-9D51-8EEB-AC74-8662654FAE52}"/>
              </a:ext>
            </a:extLst>
          </p:cNvPr>
          <p:cNvPicPr>
            <a:picLocks noChangeAspect="1"/>
          </p:cNvPicPr>
          <p:nvPr/>
        </p:nvPicPr>
        <p:blipFill>
          <a:blip r:embed="rId4"/>
          <a:stretch>
            <a:fillRect/>
          </a:stretch>
        </p:blipFill>
        <p:spPr>
          <a:xfrm>
            <a:off x="6183985" y="2335591"/>
            <a:ext cx="5943600" cy="3138805"/>
          </a:xfrm>
          <a:prstGeom prst="rect">
            <a:avLst/>
          </a:prstGeom>
        </p:spPr>
      </p:pic>
    </p:spTree>
    <p:extLst>
      <p:ext uri="{BB962C8B-B14F-4D97-AF65-F5344CB8AC3E}">
        <p14:creationId xmlns:p14="http://schemas.microsoft.com/office/powerpoint/2010/main" val="304481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430FD-C6C6-7A22-24C8-C535A7F45F61}"/>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F8420BFA-199C-928B-61F0-95435C6F9D1E}"/>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95DDF4F-E5A4-4070-0481-2B3F28A7AB5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297AE9D3-875A-F290-959D-2D0E23FFB75E}"/>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ACAABEB-44F4-89C8-34CB-F2DCD289B309}"/>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.2.1. Setting up elements in PPO:</a:t>
            </a:r>
          </a:p>
        </p:txBody>
      </p:sp>
      <p:sp>
        <p:nvSpPr>
          <p:cNvPr id="4" name="TextBox 3">
            <a:extLst>
              <a:ext uri="{FF2B5EF4-FFF2-40B4-BE49-F238E27FC236}">
                <a16:creationId xmlns:a16="http://schemas.microsoft.com/office/drawing/2014/main" id="{9CA32E06-39FB-F27B-286E-C1774F65E235}"/>
              </a:ext>
            </a:extLst>
          </p:cNvPr>
          <p:cNvSpPr txBox="1"/>
          <p:nvPr/>
        </p:nvSpPr>
        <p:spPr>
          <a:xfrm>
            <a:off x="347537" y="1825952"/>
            <a:ext cx="5836448" cy="7353167"/>
          </a:xfrm>
          <a:prstGeom prst="rect">
            <a:avLst/>
          </a:prstGeom>
          <a:noFill/>
        </p:spPr>
        <p:txBody>
          <a:bodyPr wrap="square">
            <a:spAutoFit/>
          </a:bodyPr>
          <a:lstStyle/>
          <a:p>
            <a:pPr>
              <a:lnSpc>
                <a:spcPct val="115000"/>
              </a:lnSpc>
              <a:spcAft>
                <a:spcPts val="800"/>
              </a:spcAft>
            </a:pPr>
            <a:r>
              <a:rPr lang="en-US" sz="1600" kern="100" noProof="1">
                <a:effectLst/>
                <a:latin typeface="Times New Roman" panose="02020603050405020304" pitchFamily="18" charset="0"/>
                <a:ea typeface="Calibri" panose="020F0502020204030204" pitchFamily="34" charset="0"/>
                <a:cs typeface="Times New Roman" panose="02020603050405020304" pitchFamily="18" charset="0"/>
              </a:rPr>
              <a:t>The Critic network is the other component of the PPO model, designed to estimate the state value, which helps evaluate the quality of the policy. This architecture uses the same input as the Actor network to predict the expected reward. Specifically:</a:t>
            </a: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Input: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combined feature vector from the CNN and MLP, identical to that used by the Actor network, with a shape of (batch_size, feature_dim + hidden_dim).</a:t>
            </a: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Structure:</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The Critic network consists of one or more hidden layers (typically using ReLU), ending with a single output layer with a linear activation function to predict the state value. </a:t>
            </a:r>
          </a:p>
          <a:p>
            <a:pPr>
              <a:lnSpc>
                <a:spcPct val="115000"/>
              </a:lnSpc>
              <a:spcAft>
                <a:spcPts val="800"/>
              </a:spcAft>
            </a:pPr>
            <a:endParaRPr lang="en-US" sz="1600" kern="100" noProof="1">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r>
              <a:rPr lang="en-US" sz="1600" b="1" kern="100" noProof="1">
                <a:effectLst/>
                <a:latin typeface="Times New Roman" panose="02020603050405020304" pitchFamily="18" charset="0"/>
                <a:ea typeface="Times New Roman" panose="02020603050405020304" pitchFamily="18" charset="0"/>
                <a:cs typeface="Times New Roman" panose="02020603050405020304" pitchFamily="18" charset="0"/>
              </a:rPr>
              <a:t>Output:</a:t>
            </a:r>
            <a:r>
              <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rPr>
              <a:t> A tensor of shape (batch_size, 1), representing the estimated value of the current state. </a:t>
            </a: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800"/>
              </a:spcAft>
              <a:buFontTx/>
              <a:buChar char="-"/>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0">
              <a:lnSpc>
                <a:spcPct val="115000"/>
              </a:lnSpc>
              <a:spcAft>
                <a:spcPts val="800"/>
              </a:spcAft>
            </a:pPr>
            <a:endParaRPr lang="en-US" sz="1600" kern="1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C0B1564-9847-69D2-B5EA-CD0E0398DF0D}"/>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f</a:t>
            </a:r>
            <a:r>
              <a:rPr lang="en-US" sz="1800" b="1" dirty="0">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Critic Network:</a:t>
            </a:r>
            <a:endParaRPr lang="en-US" sz="18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24472B39-B4D9-3CF9-4558-89B6FD6BF987}"/>
              </a:ext>
            </a:extLst>
          </p:cNvPr>
          <p:cNvPicPr>
            <a:picLocks noChangeAspect="1"/>
          </p:cNvPicPr>
          <p:nvPr/>
        </p:nvPicPr>
        <p:blipFill>
          <a:blip r:embed="rId4"/>
          <a:stretch>
            <a:fillRect/>
          </a:stretch>
        </p:blipFill>
        <p:spPr>
          <a:xfrm>
            <a:off x="6183985" y="2297716"/>
            <a:ext cx="5943600" cy="2638425"/>
          </a:xfrm>
          <a:prstGeom prst="rect">
            <a:avLst/>
          </a:prstGeom>
        </p:spPr>
      </p:pic>
    </p:spTree>
    <p:extLst>
      <p:ext uri="{BB962C8B-B14F-4D97-AF65-F5344CB8AC3E}">
        <p14:creationId xmlns:p14="http://schemas.microsoft.com/office/powerpoint/2010/main" val="4222735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4DD7B-BBE7-E110-1422-F8D0476F5B33}"/>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0D19443-68B1-7B08-C562-BDF3A335223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5716F93-140A-95EE-499B-6E3F6C90E47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F07DC82-B59D-2FDF-DB77-6E0EC48EB8BF}"/>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D886A6A4-2DFE-FD0B-E92B-B390D18D889C}"/>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CB479E03-919D-49A8-0B3D-927D23B54DC3}"/>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a. </a:t>
            </a:r>
            <a:r>
              <a:rPr lang="en-US" sz="1800" b="1" dirty="0">
                <a:solidFill>
                  <a:srgbClr val="FF0000"/>
                </a:solidFill>
                <a:effectLst/>
                <a:latin typeface="Times New Roman" panose="02020603050405020304" pitchFamily="18" charset="0"/>
                <a:ea typeface="Times New Roman" panose="02020603050405020304" pitchFamily="18" charset="0"/>
              </a:rPr>
              <a:t>State:</a:t>
            </a:r>
          </a:p>
        </p:txBody>
      </p:sp>
      <p:pic>
        <p:nvPicPr>
          <p:cNvPr id="9" name="Picture 8">
            <a:extLst>
              <a:ext uri="{FF2B5EF4-FFF2-40B4-BE49-F238E27FC236}">
                <a16:creationId xmlns:a16="http://schemas.microsoft.com/office/drawing/2014/main" id="{DAE046E1-AA6E-73B2-ED58-572C12D7D76B}"/>
              </a:ext>
            </a:extLst>
          </p:cNvPr>
          <p:cNvPicPr>
            <a:picLocks noChangeAspect="1"/>
          </p:cNvPicPr>
          <p:nvPr/>
        </p:nvPicPr>
        <p:blipFill>
          <a:blip r:embed="rId4"/>
          <a:stretch>
            <a:fillRect/>
          </a:stretch>
        </p:blipFill>
        <p:spPr>
          <a:xfrm>
            <a:off x="5061326" y="2480739"/>
            <a:ext cx="7130674" cy="3365934"/>
          </a:xfrm>
          <a:prstGeom prst="rect">
            <a:avLst/>
          </a:prstGeom>
        </p:spPr>
      </p:pic>
      <p:sp>
        <p:nvSpPr>
          <p:cNvPr id="12" name="TextBox 11">
            <a:extLst>
              <a:ext uri="{FF2B5EF4-FFF2-40B4-BE49-F238E27FC236}">
                <a16:creationId xmlns:a16="http://schemas.microsoft.com/office/drawing/2014/main" id="{5B012265-B3B7-A673-DB16-9C5DA4E99E05}"/>
              </a:ext>
            </a:extLst>
          </p:cNvPr>
          <p:cNvSpPr txBox="1"/>
          <p:nvPr/>
        </p:nvSpPr>
        <p:spPr>
          <a:xfrm>
            <a:off x="281550" y="1799945"/>
            <a:ext cx="9277229" cy="584775"/>
          </a:xfrm>
          <a:prstGeom prst="rect">
            <a:avLst/>
          </a:prstGeom>
          <a:noFill/>
        </p:spPr>
        <p:txBody>
          <a:bodyPr wrap="square">
            <a:spAutoFit/>
          </a:bodyPr>
          <a:lstStyle/>
          <a:p>
            <a:pPr marL="285750" marR="0" indent="-285750" algn="just">
              <a:buFontTx/>
              <a:buChar char="-"/>
            </a:pPr>
            <a:r>
              <a:rPr lang="en-US" sz="1600" noProof="1">
                <a:latin typeface="Times New Roman" panose="02020603050405020304" pitchFamily="18" charset="0"/>
                <a:cs typeface="Times New Roman" panose="02020603050405020304" pitchFamily="18" charset="0"/>
              </a:rPr>
              <a:t>The state will consist of three channels for storing information: </a:t>
            </a:r>
            <a:r>
              <a:rPr lang="en-US" sz="1600" b="1" noProof="1">
                <a:latin typeface="Times New Roman" panose="02020603050405020304" pitchFamily="18" charset="0"/>
                <a:cs typeface="Times New Roman" panose="02020603050405020304" pitchFamily="18" charset="0"/>
              </a:rPr>
              <a:t>stocks</a:t>
            </a:r>
            <a:r>
              <a:rPr lang="en-US" sz="1600" noProof="1">
                <a:latin typeface="Times New Roman" panose="02020603050405020304" pitchFamily="18" charset="0"/>
                <a:cs typeface="Times New Roman" panose="02020603050405020304" pitchFamily="18" charset="0"/>
              </a:rPr>
              <a:t>, </a:t>
            </a:r>
            <a:r>
              <a:rPr lang="en-US" sz="1600" b="1" noProof="1">
                <a:latin typeface="Times New Roman" panose="02020603050405020304" pitchFamily="18" charset="0"/>
                <a:cs typeface="Times New Roman" panose="02020603050405020304" pitchFamily="18" charset="0"/>
              </a:rPr>
              <a:t>products</a:t>
            </a:r>
            <a:r>
              <a:rPr lang="en-US" sz="1600" noProof="1">
                <a:latin typeface="Times New Roman" panose="02020603050405020304" pitchFamily="18" charset="0"/>
                <a:cs typeface="Times New Roman" panose="02020603050405020304" pitchFamily="18" charset="0"/>
              </a:rPr>
              <a:t>, and </a:t>
            </a:r>
            <a:r>
              <a:rPr lang="en-US" sz="1600" b="1" noProof="1">
                <a:latin typeface="Times New Roman" panose="02020603050405020304" pitchFamily="18" charset="0"/>
                <a:cs typeface="Times New Roman" panose="02020603050405020304" pitchFamily="18" charset="0"/>
              </a:rPr>
              <a:t>valid_mask</a:t>
            </a:r>
            <a:r>
              <a:rPr lang="en-US" sz="1600" noProof="1">
                <a:latin typeface="Times New Roman" panose="02020603050405020304" pitchFamily="18" charset="0"/>
                <a:cs typeface="Times New Roman" panose="02020603050405020304" pitchFamily="18" charset="0"/>
              </a:rPr>
              <a:t>. </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Each time a change occurs, all three channels will be updated to produce a new state.</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5420AB22-2A4D-EACD-8DDA-8982582EB0AD}"/>
              </a:ext>
            </a:extLst>
          </p:cNvPr>
          <p:cNvPicPr>
            <a:picLocks noChangeAspect="1"/>
          </p:cNvPicPr>
          <p:nvPr/>
        </p:nvPicPr>
        <p:blipFill>
          <a:blip r:embed="rId5"/>
          <a:stretch>
            <a:fillRect/>
          </a:stretch>
        </p:blipFill>
        <p:spPr>
          <a:xfrm>
            <a:off x="197963" y="2688735"/>
            <a:ext cx="4260916" cy="3152915"/>
          </a:xfrm>
          <a:prstGeom prst="rect">
            <a:avLst/>
          </a:prstGeom>
        </p:spPr>
      </p:pic>
      <p:sp>
        <p:nvSpPr>
          <p:cNvPr id="19" name="Oval 18">
            <a:extLst>
              <a:ext uri="{FF2B5EF4-FFF2-40B4-BE49-F238E27FC236}">
                <a16:creationId xmlns:a16="http://schemas.microsoft.com/office/drawing/2014/main" id="{A17DCC6D-3841-076A-0985-67DFD89F0A03}"/>
              </a:ext>
            </a:extLst>
          </p:cNvPr>
          <p:cNvSpPr/>
          <p:nvPr/>
        </p:nvSpPr>
        <p:spPr>
          <a:xfrm>
            <a:off x="1018284" y="3685830"/>
            <a:ext cx="245097"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890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AB832-B486-14FD-C048-C5C9D4E417E5}"/>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1AE1DBAF-AC7B-DDBE-BF83-87A1FF2B4C3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1B12A88-C50B-B7F7-3D80-7DE9F9FF9A0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A9BE6BA9-6FCA-0AFC-5B00-602701369437}"/>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1BC6E2F3-6DEA-FE7C-F11C-8A0167EF83C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F6445384-4C51-782E-5FF2-D1BA2E9AFA1B}"/>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b</a:t>
            </a:r>
            <a:r>
              <a:rPr lang="en-US" sz="1800" b="1" dirty="0">
                <a:effectLst/>
                <a:latin typeface="Times New Roman" panose="02020603050405020304" pitchFamily="18" charset="0"/>
                <a:ea typeface="Times New Roman" panose="02020603050405020304" pitchFamily="18" charset="0"/>
              </a:rPr>
              <a:t>. </a:t>
            </a:r>
            <a:r>
              <a:rPr lang="en-US" sz="1800" b="1" dirty="0">
                <a:solidFill>
                  <a:srgbClr val="FF0000"/>
                </a:solidFill>
                <a:effectLst/>
                <a:latin typeface="Times New Roman" panose="02020603050405020304" pitchFamily="18" charset="0"/>
                <a:ea typeface="Times New Roman" panose="02020603050405020304" pitchFamily="18" charset="0"/>
              </a:rPr>
              <a:t>Action:</a:t>
            </a:r>
          </a:p>
        </p:txBody>
      </p:sp>
      <p:sp>
        <p:nvSpPr>
          <p:cNvPr id="12" name="TextBox 11">
            <a:extLst>
              <a:ext uri="{FF2B5EF4-FFF2-40B4-BE49-F238E27FC236}">
                <a16:creationId xmlns:a16="http://schemas.microsoft.com/office/drawing/2014/main" id="{33C9B71B-652A-D2F3-AA00-8EC6901D8D2B}"/>
              </a:ext>
            </a:extLst>
          </p:cNvPr>
          <p:cNvSpPr txBox="1"/>
          <p:nvPr/>
        </p:nvSpPr>
        <p:spPr>
          <a:xfrm>
            <a:off x="281550" y="1799945"/>
            <a:ext cx="9277229" cy="830997"/>
          </a:xfrm>
          <a:prstGeom prst="rect">
            <a:avLst/>
          </a:prstGeom>
          <a:noFill/>
        </p:spPr>
        <p:txBody>
          <a:bodyPr wrap="square">
            <a:spAutoFit/>
          </a:bodyPr>
          <a:lstStyle/>
          <a:p>
            <a:pPr marL="285750" marR="0" indent="-285750" algn="just">
              <a:buFontTx/>
              <a:buChar char="-"/>
            </a:pPr>
            <a:r>
              <a:rPr lang="en-US" sz="1600" noProof="1">
                <a:latin typeface="Times New Roman" panose="02020603050405020304" pitchFamily="18" charset="0"/>
                <a:cs typeface="Times New Roman" panose="02020603050405020304" pitchFamily="18" charset="0"/>
              </a:rPr>
              <a:t>Create a discrete distribution on the output of the actor network.</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The discrete distribution will have a dimension of (num_product</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a:t>
            </a:r>
            <a:r>
              <a:rPr lang="en-US" sz="1600" i="1" noProof="1">
                <a:latin typeface="Times New Roman" panose="02020603050405020304" pitchFamily="18" charset="0"/>
                <a:cs typeface="Times New Roman" panose="02020603050405020304" pitchFamily="18" charset="0"/>
              </a:rPr>
              <a:t>*</a:t>
            </a:r>
            <a:r>
              <a:rPr lang="en-US" sz="1600" noProof="1">
                <a:latin typeface="Times New Roman" panose="02020603050405020304" pitchFamily="18" charset="0"/>
                <a:cs typeface="Times New Roman" panose="02020603050405020304" pitchFamily="18" charset="0"/>
              </a:rPr>
              <a:t>50 + 2 + num_product).</a:t>
            </a:r>
          </a:p>
          <a:p>
            <a:pPr marL="285750" marR="0" indent="-285750" algn="just">
              <a:buFontTx/>
              <a:buChar char="-"/>
            </a:pPr>
            <a:r>
              <a:rPr lang="en-US" sz="1600" noProof="1">
                <a:latin typeface="Times New Roman" panose="02020603050405020304" pitchFamily="18" charset="0"/>
                <a:cs typeface="Times New Roman" panose="02020603050405020304" pitchFamily="18" charset="0"/>
              </a:rPr>
              <a:t>From this discrete distribution, we can sample an action (Stock_idx, x, y, rotation, product_idx).</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B4F5D1F-BD9E-BF68-3EE2-463A0465C68E}"/>
              </a:ext>
            </a:extLst>
          </p:cNvPr>
          <p:cNvPicPr>
            <a:picLocks noChangeAspect="1"/>
          </p:cNvPicPr>
          <p:nvPr/>
        </p:nvPicPr>
        <p:blipFill>
          <a:blip r:embed="rId4"/>
          <a:stretch>
            <a:fillRect/>
          </a:stretch>
        </p:blipFill>
        <p:spPr>
          <a:xfrm>
            <a:off x="227629" y="3026457"/>
            <a:ext cx="4260916" cy="3152915"/>
          </a:xfrm>
          <a:prstGeom prst="rect">
            <a:avLst/>
          </a:prstGeom>
        </p:spPr>
      </p:pic>
      <p:sp>
        <p:nvSpPr>
          <p:cNvPr id="4" name="Oval 3">
            <a:extLst>
              <a:ext uri="{FF2B5EF4-FFF2-40B4-BE49-F238E27FC236}">
                <a16:creationId xmlns:a16="http://schemas.microsoft.com/office/drawing/2014/main" id="{3BEEBF2E-7DF8-3F9C-A334-3C92D38B73AF}"/>
              </a:ext>
            </a:extLst>
          </p:cNvPr>
          <p:cNvSpPr/>
          <p:nvPr/>
        </p:nvSpPr>
        <p:spPr>
          <a:xfrm>
            <a:off x="2481324" y="5090695"/>
            <a:ext cx="245097"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E1DD8B-08F7-696C-A49F-8D12F731D39C}"/>
              </a:ext>
            </a:extLst>
          </p:cNvPr>
          <p:cNvPicPr>
            <a:picLocks noChangeAspect="1"/>
          </p:cNvPicPr>
          <p:nvPr/>
        </p:nvPicPr>
        <p:blipFill>
          <a:blip r:embed="rId5"/>
          <a:stretch>
            <a:fillRect/>
          </a:stretch>
        </p:blipFill>
        <p:spPr>
          <a:xfrm>
            <a:off x="4920164" y="2722980"/>
            <a:ext cx="7243338" cy="3779452"/>
          </a:xfrm>
          <a:prstGeom prst="rect">
            <a:avLst/>
          </a:prstGeom>
        </p:spPr>
      </p:pic>
    </p:spTree>
    <p:extLst>
      <p:ext uri="{BB962C8B-B14F-4D97-AF65-F5344CB8AC3E}">
        <p14:creationId xmlns:p14="http://schemas.microsoft.com/office/powerpoint/2010/main" val="276277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4"/>
          <p:cNvPicPr preferRelativeResize="0"/>
          <p:nvPr/>
        </p:nvPicPr>
        <p:blipFill rotWithShape="1">
          <a:blip r:embed="rId3">
            <a:alphaModFix/>
          </a:blip>
          <a:srcRect l="-1812"/>
          <a:stretch/>
        </p:blipFill>
        <p:spPr>
          <a:xfrm>
            <a:off x="-1" y="-92765"/>
            <a:ext cx="12317497" cy="6966532"/>
          </a:xfrm>
          <a:prstGeom prst="rect">
            <a:avLst/>
          </a:prstGeom>
          <a:noFill/>
          <a:ln>
            <a:noFill/>
          </a:ln>
        </p:spPr>
      </p:pic>
      <p:sp>
        <p:nvSpPr>
          <p:cNvPr id="184" name="Google Shape;184;p24"/>
          <p:cNvSpPr/>
          <p:nvPr/>
        </p:nvSpPr>
        <p:spPr>
          <a:xfrm>
            <a:off x="0" y="-139100"/>
            <a:ext cx="5183700" cy="71127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5000" b="1" i="0" u="none" strike="noStrike" cap="none" dirty="0">
                <a:solidFill>
                  <a:schemeClr val="tx1"/>
                </a:solidFill>
                <a:latin typeface="+mj-lt"/>
                <a:ea typeface="Calibri"/>
                <a:cs typeface="Calibri"/>
                <a:sym typeface="Calibri"/>
              </a:rPr>
              <a:t>CONTENT</a:t>
            </a:r>
            <a:endParaRPr sz="5000" b="1" i="0" u="none" strike="noStrike" cap="none" dirty="0">
              <a:solidFill>
                <a:schemeClr val="tx1"/>
              </a:solidFill>
              <a:latin typeface="+mj-lt"/>
              <a:ea typeface="Calibri"/>
              <a:cs typeface="Calibri"/>
              <a:sym typeface="Calibri"/>
            </a:endParaRPr>
          </a:p>
        </p:txBody>
      </p:sp>
      <p:sp>
        <p:nvSpPr>
          <p:cNvPr id="185" name="Google Shape;185;p24"/>
          <p:cNvSpPr txBox="1"/>
          <p:nvPr/>
        </p:nvSpPr>
        <p:spPr>
          <a:xfrm>
            <a:off x="504604" y="2834910"/>
            <a:ext cx="3680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226D"/>
              </a:buClr>
              <a:buSzPts val="4800"/>
              <a:buFont typeface="Arial"/>
              <a:buNone/>
            </a:pPr>
            <a:endParaRPr sz="1400" b="0" i="0" u="none" strike="noStrike" cap="none">
              <a:solidFill>
                <a:srgbClr val="000000"/>
              </a:solidFill>
              <a:latin typeface="Arial"/>
              <a:ea typeface="Arial"/>
              <a:cs typeface="Arial"/>
              <a:sym typeface="Arial"/>
            </a:endParaRPr>
          </a:p>
        </p:txBody>
      </p:sp>
      <p:grpSp>
        <p:nvGrpSpPr>
          <p:cNvPr id="186" name="Google Shape;186;p24"/>
          <p:cNvGrpSpPr/>
          <p:nvPr/>
        </p:nvGrpSpPr>
        <p:grpSpPr>
          <a:xfrm>
            <a:off x="4744654" y="2863532"/>
            <a:ext cx="7066817" cy="773741"/>
            <a:chOff x="5829424" y="1893693"/>
            <a:chExt cx="9206379" cy="1008000"/>
          </a:xfrm>
        </p:grpSpPr>
        <p:grpSp>
          <p:nvGrpSpPr>
            <p:cNvPr id="187" name="Google Shape;187;p24"/>
            <p:cNvGrpSpPr/>
            <p:nvPr/>
          </p:nvGrpSpPr>
          <p:grpSpPr>
            <a:xfrm>
              <a:off x="5829424" y="1893693"/>
              <a:ext cx="1008000" cy="1008000"/>
              <a:chOff x="5829424" y="1893693"/>
              <a:chExt cx="1008000" cy="1008000"/>
            </a:xfrm>
          </p:grpSpPr>
          <p:sp>
            <p:nvSpPr>
              <p:cNvPr id="188" name="Google Shape;188;p24"/>
              <p:cNvSpPr/>
              <p:nvPr/>
            </p:nvSpPr>
            <p:spPr>
              <a:xfrm flipH="1">
                <a:off x="5829424" y="1893693"/>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189" name="Google Shape;189;p24"/>
              <p:cNvSpPr/>
              <p:nvPr/>
            </p:nvSpPr>
            <p:spPr>
              <a:xfrm flipH="1">
                <a:off x="5901424" y="196531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19226D"/>
                  </a:solidFill>
                  <a:latin typeface="Arial"/>
                  <a:ea typeface="Arial"/>
                  <a:cs typeface="Arial"/>
                  <a:sym typeface="Arial"/>
                </a:endParaRPr>
              </a:p>
            </p:txBody>
          </p:sp>
          <p:sp>
            <p:nvSpPr>
              <p:cNvPr id="190" name="Google Shape;190;p24"/>
              <p:cNvSpPr txBox="1"/>
              <p:nvPr/>
            </p:nvSpPr>
            <p:spPr>
              <a:xfrm>
                <a:off x="6100355" y="2056900"/>
                <a:ext cx="536928" cy="681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II</a:t>
                </a:r>
                <a:endParaRPr sz="2800" b="1" i="0" u="none" strike="noStrike" cap="none" dirty="0">
                  <a:solidFill>
                    <a:srgbClr val="FFFFFF"/>
                  </a:solidFill>
                  <a:latin typeface="Arial"/>
                  <a:ea typeface="Arial"/>
                  <a:cs typeface="Arial"/>
                  <a:sym typeface="Arial"/>
                </a:endParaRPr>
              </a:p>
            </p:txBody>
          </p:sp>
        </p:grpSp>
        <p:sp>
          <p:nvSpPr>
            <p:cNvPr id="191" name="Google Shape;191;p24"/>
            <p:cNvSpPr txBox="1"/>
            <p:nvPr/>
          </p:nvSpPr>
          <p:spPr>
            <a:xfrm>
              <a:off x="7164403" y="2063277"/>
              <a:ext cx="78714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500" b="1" i="0" u="none" strike="noStrike" cap="none" dirty="0">
                  <a:solidFill>
                    <a:srgbClr val="FFFFFF"/>
                  </a:solidFill>
                </a:rPr>
                <a:t>IMPLEMENTATION</a:t>
              </a:r>
              <a:endParaRPr sz="2500" b="1" i="0" u="none" strike="noStrike" cap="none" dirty="0">
                <a:solidFill>
                  <a:srgbClr val="FFFFFF"/>
                </a:solidFill>
              </a:endParaRPr>
            </a:p>
          </p:txBody>
        </p:sp>
      </p:grpSp>
      <p:grpSp>
        <p:nvGrpSpPr>
          <p:cNvPr id="192" name="Google Shape;192;p24"/>
          <p:cNvGrpSpPr/>
          <p:nvPr/>
        </p:nvGrpSpPr>
        <p:grpSpPr>
          <a:xfrm>
            <a:off x="4744654" y="1260237"/>
            <a:ext cx="6117374" cy="773741"/>
            <a:chOff x="5807760" y="1383135"/>
            <a:chExt cx="7969481" cy="1008000"/>
          </a:xfrm>
        </p:grpSpPr>
        <p:grpSp>
          <p:nvGrpSpPr>
            <p:cNvPr id="193" name="Google Shape;193;p24"/>
            <p:cNvGrpSpPr/>
            <p:nvPr/>
          </p:nvGrpSpPr>
          <p:grpSpPr>
            <a:xfrm>
              <a:off x="5807760" y="1383135"/>
              <a:ext cx="7969481" cy="1008000"/>
              <a:chOff x="5829424" y="806038"/>
              <a:chExt cx="7969481" cy="1008000"/>
            </a:xfrm>
          </p:grpSpPr>
          <p:grpSp>
            <p:nvGrpSpPr>
              <p:cNvPr id="194" name="Google Shape;194;p24"/>
              <p:cNvGrpSpPr/>
              <p:nvPr/>
            </p:nvGrpSpPr>
            <p:grpSpPr>
              <a:xfrm>
                <a:off x="5829424" y="806038"/>
                <a:ext cx="1008000" cy="1008000"/>
                <a:chOff x="5829424" y="806038"/>
                <a:chExt cx="1008000" cy="1008000"/>
              </a:xfrm>
            </p:grpSpPr>
            <p:sp>
              <p:nvSpPr>
                <p:cNvPr id="195" name="Google Shape;195;p24"/>
                <p:cNvSpPr/>
                <p:nvPr/>
              </p:nvSpPr>
              <p:spPr>
                <a:xfrm flipH="1">
                  <a:off x="5829424" y="806038"/>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sp>
              <p:nvSpPr>
                <p:cNvPr id="196" name="Google Shape;196;p24"/>
                <p:cNvSpPr/>
                <p:nvPr/>
              </p:nvSpPr>
              <p:spPr>
                <a:xfrm flipH="1">
                  <a:off x="5901424" y="87803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1" i="0" u="none" strike="noStrike" cap="none">
                    <a:solidFill>
                      <a:srgbClr val="FFFFFF"/>
                    </a:solidFill>
                    <a:latin typeface="Arial"/>
                    <a:ea typeface="Arial"/>
                    <a:cs typeface="Arial"/>
                    <a:sym typeface="Arial"/>
                  </a:endParaRPr>
                </a:p>
              </p:txBody>
            </p:sp>
          </p:grpSp>
          <p:sp>
            <p:nvSpPr>
              <p:cNvPr id="197" name="Google Shape;197;p24"/>
              <p:cNvSpPr txBox="1"/>
              <p:nvPr/>
            </p:nvSpPr>
            <p:spPr>
              <a:xfrm>
                <a:off x="7164405" y="1063526"/>
                <a:ext cx="66345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000"/>
                  <a:buFont typeface="Arial"/>
                  <a:buNone/>
                </a:pPr>
                <a:r>
                  <a:rPr lang="en-US" sz="2500" b="1" dirty="0">
                    <a:solidFill>
                      <a:srgbClr val="FFFFFF"/>
                    </a:solidFill>
                  </a:rPr>
                  <a:t>PROJECT OVERVIEW</a:t>
                </a:r>
                <a:endParaRPr sz="2500" b="1" i="0" u="none" strike="noStrike" cap="none" dirty="0">
                  <a:solidFill>
                    <a:srgbClr val="FFFFFF"/>
                  </a:solidFill>
                </a:endParaRPr>
              </a:p>
            </p:txBody>
          </p:sp>
        </p:grpSp>
        <p:sp>
          <p:nvSpPr>
            <p:cNvPr id="198" name="Google Shape;198;p24"/>
            <p:cNvSpPr txBox="1"/>
            <p:nvPr/>
          </p:nvSpPr>
          <p:spPr>
            <a:xfrm>
              <a:off x="6198822" y="1568127"/>
              <a:ext cx="284100" cy="68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a:t>
              </a:r>
              <a:endParaRPr sz="2800" b="1" i="0" u="none" strike="noStrike" cap="none" dirty="0">
                <a:solidFill>
                  <a:srgbClr val="FFFFFF"/>
                </a:solidFill>
                <a:latin typeface="Arial"/>
                <a:ea typeface="Arial"/>
                <a:cs typeface="Arial"/>
                <a:sym typeface="Arial"/>
              </a:endParaRPr>
            </a:p>
          </p:txBody>
        </p:sp>
      </p:grpSp>
      <p:grpSp>
        <p:nvGrpSpPr>
          <p:cNvPr id="199" name="Google Shape;199;p24"/>
          <p:cNvGrpSpPr/>
          <p:nvPr/>
        </p:nvGrpSpPr>
        <p:grpSpPr>
          <a:xfrm>
            <a:off x="4744648" y="4466827"/>
            <a:ext cx="6762019" cy="773741"/>
            <a:chOff x="4709565" y="3508655"/>
            <a:chExt cx="8809300" cy="1008000"/>
          </a:xfrm>
        </p:grpSpPr>
        <p:grpSp>
          <p:nvGrpSpPr>
            <p:cNvPr id="200" name="Google Shape;200;p24"/>
            <p:cNvGrpSpPr/>
            <p:nvPr/>
          </p:nvGrpSpPr>
          <p:grpSpPr>
            <a:xfrm>
              <a:off x="4709565" y="3508655"/>
              <a:ext cx="1008000" cy="1008000"/>
              <a:chOff x="5829424" y="2981348"/>
              <a:chExt cx="1008000" cy="1008000"/>
            </a:xfrm>
          </p:grpSpPr>
          <p:sp>
            <p:nvSpPr>
              <p:cNvPr id="201" name="Google Shape;201;p24"/>
              <p:cNvSpPr/>
              <p:nvPr/>
            </p:nvSpPr>
            <p:spPr>
              <a:xfrm flipH="1">
                <a:off x="5829424" y="2981348"/>
                <a:ext cx="1008000" cy="100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02" name="Google Shape;202;p24"/>
              <p:cNvSpPr/>
              <p:nvPr/>
            </p:nvSpPr>
            <p:spPr>
              <a:xfrm flipH="1">
                <a:off x="5901424" y="3052598"/>
                <a:ext cx="864000" cy="864000"/>
              </a:xfrm>
              <a:prstGeom prst="ellipse">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03" name="Google Shape;203;p24"/>
              <p:cNvSpPr txBox="1"/>
              <p:nvPr/>
            </p:nvSpPr>
            <p:spPr>
              <a:xfrm>
                <a:off x="6000927" y="3143809"/>
                <a:ext cx="723229" cy="6815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800"/>
                  <a:buFont typeface="Arial"/>
                  <a:buNone/>
                </a:pPr>
                <a:r>
                  <a:rPr lang="en-US" sz="2800" b="1" dirty="0">
                    <a:solidFill>
                      <a:srgbClr val="FFFFFF"/>
                    </a:solidFill>
                  </a:rPr>
                  <a:t>III</a:t>
                </a:r>
                <a:endParaRPr sz="1400" b="0" i="0" u="none" strike="noStrike" cap="none" dirty="0">
                  <a:solidFill>
                    <a:srgbClr val="000000"/>
                  </a:solidFill>
                  <a:latin typeface="Arial"/>
                  <a:ea typeface="Arial"/>
                  <a:cs typeface="Arial"/>
                  <a:sym typeface="Arial"/>
                </a:endParaRPr>
              </a:p>
            </p:txBody>
          </p:sp>
        </p:grpSp>
        <p:sp>
          <p:nvSpPr>
            <p:cNvPr id="204" name="Google Shape;204;p24"/>
            <p:cNvSpPr txBox="1"/>
            <p:nvPr/>
          </p:nvSpPr>
          <p:spPr>
            <a:xfrm>
              <a:off x="6083065" y="3752029"/>
              <a:ext cx="7435800" cy="62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500" b="1" dirty="0">
                  <a:solidFill>
                    <a:srgbClr val="FFFFFF"/>
                  </a:solidFill>
                </a:rPr>
                <a:t>CONCLUSION</a:t>
              </a:r>
              <a:endParaRPr sz="2500" b="1" i="0" u="none" strike="noStrike" cap="none" dirty="0">
                <a:solidFill>
                  <a:srgbClr val="FFFFFF"/>
                </a:solidFill>
              </a:endParaRPr>
            </a:p>
          </p:txBody>
        </p:sp>
      </p:grpSp>
      <p:pic>
        <p:nvPicPr>
          <p:cNvPr id="205" name="Google Shape;205;p24"/>
          <p:cNvPicPr preferRelativeResize="0"/>
          <p:nvPr/>
        </p:nvPicPr>
        <p:blipFill rotWithShape="1">
          <a:blip r:embed="rId4">
            <a:alphaModFix/>
          </a:blip>
          <a:srcRect l="11990" t="29978" r="14237" b="30357"/>
          <a:stretch/>
        </p:blipFill>
        <p:spPr>
          <a:xfrm>
            <a:off x="10143700" y="308144"/>
            <a:ext cx="1822517" cy="695228"/>
          </a:xfrm>
          <a:prstGeom prst="rect">
            <a:avLst/>
          </a:prstGeom>
          <a:noFill/>
          <a:ln>
            <a:noFill/>
          </a:ln>
        </p:spPr>
      </p:pic>
      <p:sp>
        <p:nvSpPr>
          <p:cNvPr id="206" name="Google Shape;206;p24"/>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4"/>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 name="Google Shape;208;p24"/>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 name="Google Shape;209;p24"/>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 name="Google Shape;210;p24"/>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 name="Google Shape;211;p24"/>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24"/>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0DC19-01CF-31E9-D106-25E9E802414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1EFFE9DE-418B-11E0-E64C-824E4A68A90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7E67796-1AA9-143B-D56D-AB5BF8A3658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D1691629-5647-EA63-39B1-FDCB577D615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3FB17F00-76FE-F600-37CC-F5A97725107D}"/>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F729D1C4-DF6D-84DC-FF70-6814B75FBC3B}"/>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dirty="0">
                <a:effectLst/>
                <a:latin typeface="Times New Roman" panose="02020603050405020304" pitchFamily="18" charset="0"/>
                <a:ea typeface="Times New Roman" panose="02020603050405020304" pitchFamily="18" charset="0"/>
              </a:rPr>
              <a:t>c. </a:t>
            </a:r>
            <a:r>
              <a:rPr lang="en-US" sz="1800" b="1" dirty="0">
                <a:solidFill>
                  <a:srgbClr val="FF0000"/>
                </a:solidFill>
                <a:latin typeface="Times New Roman" panose="02020603050405020304" pitchFamily="18" charset="0"/>
                <a:ea typeface="Times New Roman" panose="02020603050405020304" pitchFamily="18" charset="0"/>
              </a:rPr>
              <a:t>Experience - memory</a:t>
            </a:r>
            <a:r>
              <a:rPr lang="en-US" sz="1800" b="1" dirty="0">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B2771160-CB58-334D-2D64-A31ED40E96A2}"/>
              </a:ext>
            </a:extLst>
          </p:cNvPr>
          <p:cNvSpPr txBox="1"/>
          <p:nvPr/>
        </p:nvSpPr>
        <p:spPr>
          <a:xfrm>
            <a:off x="281550" y="1799945"/>
            <a:ext cx="9277229" cy="584775"/>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Memory is where the agent's experiences are stored, supporting the policy update process.</a:t>
            </a:r>
          </a:p>
          <a:p>
            <a:pPr marL="285750" marR="0" indent="-285750" algn="just">
              <a:buFontTx/>
              <a:buChar char="-"/>
            </a:pPr>
            <a:r>
              <a:rPr lang="en-US" sz="1600" dirty="0">
                <a:latin typeface="Times New Roman" panose="02020603050405020304" pitchFamily="18" charset="0"/>
                <a:cs typeface="Times New Roman" panose="02020603050405020304" pitchFamily="18" charset="0"/>
              </a:rPr>
              <a:t>Each experience will be stored as (State, action, </a:t>
            </a:r>
            <a:r>
              <a:rPr lang="en-US" sz="1600" noProof="1">
                <a:latin typeface="Times New Roman" panose="02020603050405020304" pitchFamily="18" charset="0"/>
                <a:cs typeface="Times New Roman" panose="02020603050405020304" pitchFamily="18" charset="0"/>
              </a:rPr>
              <a:t>log_probs, Q_value, </a:t>
            </a:r>
            <a:r>
              <a:rPr lang="en-US" sz="1600" dirty="0">
                <a:latin typeface="Times New Roman" panose="02020603050405020304" pitchFamily="18" charset="0"/>
                <a:cs typeface="Times New Roman" panose="02020603050405020304" pitchFamily="18" charset="0"/>
              </a:rPr>
              <a:t>reward, done).</a:t>
            </a:r>
            <a:endParaRPr lang="en-US" sz="1600" noProof="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57F3146-505C-99FF-627C-AC2ABCF9CE9D}"/>
              </a:ext>
            </a:extLst>
          </p:cNvPr>
          <p:cNvPicPr>
            <a:picLocks noChangeAspect="1"/>
          </p:cNvPicPr>
          <p:nvPr/>
        </p:nvPicPr>
        <p:blipFill>
          <a:blip r:embed="rId4"/>
          <a:stretch>
            <a:fillRect/>
          </a:stretch>
        </p:blipFill>
        <p:spPr>
          <a:xfrm>
            <a:off x="227629" y="3026457"/>
            <a:ext cx="4260916" cy="3152915"/>
          </a:xfrm>
          <a:prstGeom prst="rect">
            <a:avLst/>
          </a:prstGeom>
        </p:spPr>
      </p:pic>
      <p:sp>
        <p:nvSpPr>
          <p:cNvPr id="4" name="Oval 3">
            <a:extLst>
              <a:ext uri="{FF2B5EF4-FFF2-40B4-BE49-F238E27FC236}">
                <a16:creationId xmlns:a16="http://schemas.microsoft.com/office/drawing/2014/main" id="{E372838B-4B09-918D-820F-B0E9AC86E63E}"/>
              </a:ext>
            </a:extLst>
          </p:cNvPr>
          <p:cNvSpPr/>
          <p:nvPr/>
        </p:nvSpPr>
        <p:spPr>
          <a:xfrm>
            <a:off x="1746033" y="3211163"/>
            <a:ext cx="714363" cy="2545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36D6B8-57B0-D549-A2A9-F0FF73F54D7C}"/>
              </a:ext>
            </a:extLst>
          </p:cNvPr>
          <p:cNvPicPr>
            <a:picLocks noChangeAspect="1"/>
          </p:cNvPicPr>
          <p:nvPr/>
        </p:nvPicPr>
        <p:blipFill>
          <a:blip r:embed="rId5"/>
          <a:stretch>
            <a:fillRect/>
          </a:stretch>
        </p:blipFill>
        <p:spPr>
          <a:xfrm>
            <a:off x="4606922" y="3026457"/>
            <a:ext cx="7267710" cy="2404529"/>
          </a:xfrm>
          <a:prstGeom prst="rect">
            <a:avLst/>
          </a:prstGeom>
        </p:spPr>
      </p:pic>
      <p:cxnSp>
        <p:nvCxnSpPr>
          <p:cNvPr id="10" name="Straight Arrow Connector 9">
            <a:extLst>
              <a:ext uri="{FF2B5EF4-FFF2-40B4-BE49-F238E27FC236}">
                <a16:creationId xmlns:a16="http://schemas.microsoft.com/office/drawing/2014/main" id="{38F6F8D7-31F9-6381-ECC7-F176C24A01D0}"/>
              </a:ext>
            </a:extLst>
          </p:cNvPr>
          <p:cNvCxnSpPr>
            <a:cxnSpLocks/>
          </p:cNvCxnSpPr>
          <p:nvPr/>
        </p:nvCxnSpPr>
        <p:spPr>
          <a:xfrm flipH="1">
            <a:off x="4194928" y="5159271"/>
            <a:ext cx="575035" cy="45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33F7786-0C2C-90C6-A178-B7F7E4C5F6E7}"/>
              </a:ext>
            </a:extLst>
          </p:cNvPr>
          <p:cNvSpPr txBox="1"/>
          <p:nvPr/>
        </p:nvSpPr>
        <p:spPr>
          <a:xfrm>
            <a:off x="3629639" y="5596057"/>
            <a:ext cx="1130578" cy="307777"/>
          </a:xfrm>
          <a:prstGeom prst="rect">
            <a:avLst/>
          </a:prstGeom>
          <a:noFill/>
        </p:spPr>
        <p:txBody>
          <a:bodyPr wrap="square" rtlCol="0">
            <a:spAutoFit/>
          </a:bodyPr>
          <a:lstStyle/>
          <a:p>
            <a:r>
              <a:rPr lang="en-US" noProof="1"/>
              <a:t>Experience</a:t>
            </a:r>
          </a:p>
        </p:txBody>
      </p:sp>
      <p:sp>
        <p:nvSpPr>
          <p:cNvPr id="14" name="Rectangle 13">
            <a:extLst>
              <a:ext uri="{FF2B5EF4-FFF2-40B4-BE49-F238E27FC236}">
                <a16:creationId xmlns:a16="http://schemas.microsoft.com/office/drawing/2014/main" id="{410329B7-3670-BC68-ED46-2EED2432BC2C}"/>
              </a:ext>
            </a:extLst>
          </p:cNvPr>
          <p:cNvSpPr/>
          <p:nvPr/>
        </p:nvSpPr>
        <p:spPr>
          <a:xfrm>
            <a:off x="4769963" y="4994200"/>
            <a:ext cx="7023990" cy="308097"/>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590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BC12-C96C-BF18-058E-51A337A1162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A118074F-14CD-0F6C-D597-F54A8EBD4800}"/>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42F01F0-112D-3A41-045C-19D54F51F68F}"/>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02D8D59-D381-DFD2-435F-90FFC8E8B6AF}"/>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8EAA8F5-7137-E9D4-1451-5F2BFC78D10A}"/>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CD2F7093-B0C1-2849-DD8B-4F943681C9D6}"/>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noProof="1">
                <a:latin typeface="Times New Roman" panose="02020603050405020304" pitchFamily="18" charset="0"/>
                <a:ea typeface="Times New Roman" panose="02020603050405020304" pitchFamily="18" charset="0"/>
              </a:rPr>
              <a:t>d</a:t>
            </a:r>
            <a:r>
              <a:rPr lang="en-US" sz="1800" b="1" noProof="1">
                <a:effectLst/>
                <a:latin typeface="Times New Roman" panose="02020603050405020304" pitchFamily="18" charset="0"/>
                <a:ea typeface="Times New Roman" panose="02020603050405020304" pitchFamily="18" charset="0"/>
              </a:rPr>
              <a:t>. </a:t>
            </a:r>
            <a:r>
              <a:rPr lang="en-US" sz="1800" b="1" noProof="1">
                <a:solidFill>
                  <a:srgbClr val="FF0000"/>
                </a:solidFill>
                <a:latin typeface="Times New Roman" panose="02020603050405020304" pitchFamily="18" charset="0"/>
                <a:ea typeface="Times New Roman" panose="02020603050405020304" pitchFamily="18" charset="0"/>
              </a:rPr>
              <a:t>Update Q(s,a)</a:t>
            </a:r>
            <a:r>
              <a:rPr lang="en-US" sz="1800" b="1" noProof="1">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DCF03474-0E1F-8F50-3C8F-C98618C84FF3}"/>
              </a:ext>
            </a:extLst>
          </p:cNvPr>
          <p:cNvSpPr txBox="1"/>
          <p:nvPr/>
        </p:nvSpPr>
        <p:spPr>
          <a:xfrm>
            <a:off x="281550" y="1799945"/>
            <a:ext cx="9277229" cy="338554"/>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Use </a:t>
            </a:r>
            <a:r>
              <a:rPr lang="en-US" sz="1600" b="1" dirty="0">
                <a:latin typeface="Times New Roman" panose="02020603050405020304" pitchFamily="18" charset="0"/>
                <a:cs typeface="Times New Roman" panose="02020603050405020304" pitchFamily="18" charset="0"/>
              </a:rPr>
              <a:t>Mean Square Error</a:t>
            </a:r>
            <a:r>
              <a:rPr lang="en-US" sz="1600" dirty="0">
                <a:latin typeface="Times New Roman" panose="02020603050405020304" pitchFamily="18" charset="0"/>
                <a:cs typeface="Times New Roman" panose="02020603050405020304" pitchFamily="18" charset="0"/>
              </a:rPr>
              <a:t> to train Critic network.</a:t>
            </a:r>
          </a:p>
        </p:txBody>
      </p:sp>
      <p:pic>
        <p:nvPicPr>
          <p:cNvPr id="6" name="Picture 2" descr="Proximal Policy Optimization (PPO) architecture | Download Scientific  Diagram">
            <a:extLst>
              <a:ext uri="{FF2B5EF4-FFF2-40B4-BE49-F238E27FC236}">
                <a16:creationId xmlns:a16="http://schemas.microsoft.com/office/drawing/2014/main" id="{8FE41287-BD4B-4A77-7029-EB5AD85B0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010" y="2977188"/>
            <a:ext cx="6374765" cy="266990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9FEF7525-41BA-077F-AAA9-44F640EA44B1}"/>
              </a:ext>
            </a:extLst>
          </p:cNvPr>
          <p:cNvSpPr/>
          <p:nvPr/>
        </p:nvSpPr>
        <p:spPr>
          <a:xfrm>
            <a:off x="3785616" y="327964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6C96AC-1D63-8143-7ADF-B3DB2AE99A02}"/>
              </a:ext>
            </a:extLst>
          </p:cNvPr>
          <p:cNvPicPr>
            <a:picLocks noChangeAspect="1"/>
          </p:cNvPicPr>
          <p:nvPr/>
        </p:nvPicPr>
        <p:blipFill>
          <a:blip r:embed="rId5"/>
          <a:stretch>
            <a:fillRect/>
          </a:stretch>
        </p:blipFill>
        <p:spPr>
          <a:xfrm>
            <a:off x="6865349" y="999324"/>
            <a:ext cx="4384748" cy="1139175"/>
          </a:xfrm>
          <a:prstGeom prst="rect">
            <a:avLst/>
          </a:prstGeom>
        </p:spPr>
      </p:pic>
      <p:pic>
        <p:nvPicPr>
          <p:cNvPr id="17" name="Picture 16">
            <a:extLst>
              <a:ext uri="{FF2B5EF4-FFF2-40B4-BE49-F238E27FC236}">
                <a16:creationId xmlns:a16="http://schemas.microsoft.com/office/drawing/2014/main" id="{F6B15EA8-0197-F125-538E-E27130ADA2E9}"/>
              </a:ext>
            </a:extLst>
          </p:cNvPr>
          <p:cNvPicPr>
            <a:picLocks noChangeAspect="1"/>
          </p:cNvPicPr>
          <p:nvPr/>
        </p:nvPicPr>
        <p:blipFill>
          <a:blip r:embed="rId6"/>
          <a:stretch>
            <a:fillRect/>
          </a:stretch>
        </p:blipFill>
        <p:spPr>
          <a:xfrm>
            <a:off x="6320953" y="1963026"/>
            <a:ext cx="5473539" cy="1855177"/>
          </a:xfrm>
          <a:prstGeom prst="rect">
            <a:avLst/>
          </a:prstGeom>
        </p:spPr>
      </p:pic>
      <p:pic>
        <p:nvPicPr>
          <p:cNvPr id="19" name="Picture 18">
            <a:extLst>
              <a:ext uri="{FF2B5EF4-FFF2-40B4-BE49-F238E27FC236}">
                <a16:creationId xmlns:a16="http://schemas.microsoft.com/office/drawing/2014/main" id="{B0FD288C-8CCD-421B-A148-94E21AF81426}"/>
              </a:ext>
            </a:extLst>
          </p:cNvPr>
          <p:cNvPicPr>
            <a:picLocks noChangeAspect="1"/>
          </p:cNvPicPr>
          <p:nvPr/>
        </p:nvPicPr>
        <p:blipFill>
          <a:blip r:embed="rId7"/>
          <a:stretch>
            <a:fillRect/>
          </a:stretch>
        </p:blipFill>
        <p:spPr>
          <a:xfrm>
            <a:off x="6885217" y="4131256"/>
            <a:ext cx="5223196" cy="2239667"/>
          </a:xfrm>
          <a:prstGeom prst="rect">
            <a:avLst/>
          </a:prstGeom>
        </p:spPr>
      </p:pic>
    </p:spTree>
    <p:extLst>
      <p:ext uri="{BB962C8B-B14F-4D97-AF65-F5344CB8AC3E}">
        <p14:creationId xmlns:p14="http://schemas.microsoft.com/office/powerpoint/2010/main" val="3863606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859BC-F967-4627-6549-400A7FF1155F}"/>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932ED657-FE42-D2DC-9E5B-CC7A12E2EF8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A92E261-111A-001D-2FAB-53254840B3A9}"/>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2.2</a:t>
            </a:r>
            <a:r>
              <a:rPr lang="en-US" sz="2800" b="1" dirty="0">
                <a:solidFill>
                  <a:schemeClr val="bg2"/>
                </a:solidFill>
              </a:rPr>
              <a:t>  </a:t>
            </a:r>
            <a:r>
              <a:rPr lang="en-US" sz="2800" b="1" dirty="0">
                <a:solidFill>
                  <a:srgbClr val="0070C0"/>
                </a:solidFill>
                <a:latin typeface="+mj-lt"/>
              </a:rPr>
              <a:t>APPLYING PPO TO CUTTING STOCK PROBLEM</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7B6C7E36-C27D-D2E2-0A9B-36DEDF260692}"/>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316E26EC-E9BC-45F9-98BC-B21211B9CC3E}"/>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.2.2. </a:t>
            </a:r>
            <a:r>
              <a:rPr lang="en-US" sz="1800" b="1" dirty="0">
                <a:latin typeface="Times New Roman" panose="02020603050405020304" pitchFamily="18" charset="0"/>
                <a:ea typeface="Times New Roman" panose="02020603050405020304" pitchFamily="18" charset="0"/>
              </a:rPr>
              <a:t>Workflow of Training process</a:t>
            </a:r>
            <a:r>
              <a:rPr lang="en-US" sz="1800" b="1"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A232460A-2631-9259-47D2-BF6E2F666CA7}"/>
              </a:ext>
            </a:extLst>
          </p:cNvPr>
          <p:cNvSpPr txBox="1"/>
          <p:nvPr/>
        </p:nvSpPr>
        <p:spPr>
          <a:xfrm>
            <a:off x="595777" y="1491479"/>
            <a:ext cx="4984260" cy="369332"/>
          </a:xfrm>
          <a:prstGeom prst="rect">
            <a:avLst/>
          </a:prstGeom>
          <a:noFill/>
        </p:spPr>
        <p:txBody>
          <a:bodyPr wrap="square">
            <a:spAutoFit/>
          </a:bodyPr>
          <a:lstStyle/>
          <a:p>
            <a:pPr marL="0" marR="0" algn="just">
              <a:buNone/>
            </a:pPr>
            <a:r>
              <a:rPr lang="en-US" sz="1800" b="1" noProof="1">
                <a:effectLst/>
                <a:latin typeface="Times New Roman" panose="02020603050405020304" pitchFamily="18" charset="0"/>
                <a:ea typeface="Times New Roman" panose="02020603050405020304" pitchFamily="18" charset="0"/>
              </a:rPr>
              <a:t>e. </a:t>
            </a:r>
            <a:r>
              <a:rPr lang="en-US" sz="1800" b="1" noProof="1">
                <a:solidFill>
                  <a:srgbClr val="FF0000"/>
                </a:solidFill>
                <a:latin typeface="Times New Roman" panose="02020603050405020304" pitchFamily="18" charset="0"/>
                <a:ea typeface="Times New Roman" panose="02020603050405020304" pitchFamily="18" charset="0"/>
              </a:rPr>
              <a:t>Update Policy</a:t>
            </a:r>
            <a:r>
              <a:rPr lang="en-US" sz="1800" b="1" noProof="1">
                <a:solidFill>
                  <a:srgbClr val="FF0000"/>
                </a:solidFill>
                <a:effectLst/>
                <a:latin typeface="Times New Roman" panose="02020603050405020304" pitchFamily="18" charset="0"/>
                <a:ea typeface="Times New Roman" panose="02020603050405020304" pitchFamily="18" charset="0"/>
              </a:rPr>
              <a:t>:</a:t>
            </a:r>
          </a:p>
        </p:txBody>
      </p:sp>
      <p:sp>
        <p:nvSpPr>
          <p:cNvPr id="12" name="TextBox 11">
            <a:extLst>
              <a:ext uri="{FF2B5EF4-FFF2-40B4-BE49-F238E27FC236}">
                <a16:creationId xmlns:a16="http://schemas.microsoft.com/office/drawing/2014/main" id="{3DEA63D6-4B3E-852F-3D3D-B8650C868FC0}"/>
              </a:ext>
            </a:extLst>
          </p:cNvPr>
          <p:cNvSpPr txBox="1"/>
          <p:nvPr/>
        </p:nvSpPr>
        <p:spPr>
          <a:xfrm>
            <a:off x="281550" y="1799945"/>
            <a:ext cx="9277229" cy="338554"/>
          </a:xfrm>
          <a:prstGeom prst="rect">
            <a:avLst/>
          </a:prstGeom>
          <a:noFill/>
        </p:spPr>
        <p:txBody>
          <a:bodyPr wrap="square">
            <a:spAutoFit/>
          </a:bodyPr>
          <a:lstStyle/>
          <a:p>
            <a:pPr marL="285750" marR="0" indent="-285750" algn="just">
              <a:buFontTx/>
              <a:buChar char="-"/>
            </a:pPr>
            <a:r>
              <a:rPr lang="en-US" sz="1600" dirty="0">
                <a:latin typeface="Times New Roman" panose="02020603050405020304" pitchFamily="18" charset="0"/>
                <a:cs typeface="Times New Roman" panose="02020603050405020304" pitchFamily="18" charset="0"/>
              </a:rPr>
              <a:t>Use </a:t>
            </a:r>
            <a:r>
              <a:rPr lang="en-US" sz="1600" b="1" dirty="0">
                <a:effectLst/>
                <a:latin typeface="Times New Roman" panose="02020603050405020304" pitchFamily="18" charset="0"/>
                <a:ea typeface="Calibri" panose="020F0502020204030204" pitchFamily="34" charset="0"/>
              </a:rPr>
              <a:t>Clipped Surrogate Loss</a:t>
            </a:r>
            <a:r>
              <a:rPr lang="en-US" sz="1600" dirty="0">
                <a:effectLst/>
                <a:latin typeface="Times New Roman" panose="02020603050405020304" pitchFamily="18" charset="0"/>
                <a:ea typeface="Calibri" panose="020F0502020204030204" pitchFamily="34" charset="0"/>
              </a:rPr>
              <a:t> to optimize Actor</a:t>
            </a:r>
            <a:r>
              <a:rPr lang="en-US" sz="1600" dirty="0">
                <a:latin typeface="Times New Roman" panose="02020603050405020304" pitchFamily="18" charset="0"/>
                <a:cs typeface="Times New Roman" panose="02020603050405020304" pitchFamily="18" charset="0"/>
              </a:rPr>
              <a:t>.</a:t>
            </a:r>
          </a:p>
        </p:txBody>
      </p:sp>
      <p:sp>
        <p:nvSpPr>
          <p:cNvPr id="7" name="Oval 6">
            <a:extLst>
              <a:ext uri="{FF2B5EF4-FFF2-40B4-BE49-F238E27FC236}">
                <a16:creationId xmlns:a16="http://schemas.microsoft.com/office/drawing/2014/main" id="{C842221D-474C-BC84-3F84-7CEABB9742E6}"/>
              </a:ext>
            </a:extLst>
          </p:cNvPr>
          <p:cNvSpPr/>
          <p:nvPr/>
        </p:nvSpPr>
        <p:spPr>
          <a:xfrm>
            <a:off x="3785616" y="327964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Proximal Policy Optimization (PPO) architecture | Download Scientific  Diagram">
            <a:extLst>
              <a:ext uri="{FF2B5EF4-FFF2-40B4-BE49-F238E27FC236}">
                <a16:creationId xmlns:a16="http://schemas.microsoft.com/office/drawing/2014/main" id="{F05AFFF0-B82B-70D5-B2C7-EF62E5BA9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 y="2739382"/>
            <a:ext cx="6374765" cy="266990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197C17FC-7999-0E2A-EE57-A56F23BECA75}"/>
              </a:ext>
            </a:extLst>
          </p:cNvPr>
          <p:cNvSpPr/>
          <p:nvPr/>
        </p:nvSpPr>
        <p:spPr>
          <a:xfrm>
            <a:off x="3168396" y="4986528"/>
            <a:ext cx="1018031" cy="3125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AACC9D-94E8-A488-127F-067F20221608}"/>
              </a:ext>
            </a:extLst>
          </p:cNvPr>
          <p:cNvPicPr>
            <a:picLocks noChangeAspect="1"/>
          </p:cNvPicPr>
          <p:nvPr/>
        </p:nvPicPr>
        <p:blipFill>
          <a:blip r:embed="rId5"/>
          <a:stretch>
            <a:fillRect/>
          </a:stretch>
        </p:blipFill>
        <p:spPr>
          <a:xfrm>
            <a:off x="5696301" y="1340722"/>
            <a:ext cx="6374765" cy="208827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F6C437-9CD6-A728-5594-A91D0D73ABC5}"/>
                  </a:ext>
                </a:extLst>
              </p:cNvPr>
              <p:cNvSpPr txBox="1"/>
              <p:nvPr/>
            </p:nvSpPr>
            <p:spPr>
              <a:xfrm>
                <a:off x="4636498" y="5299110"/>
                <a:ext cx="652272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𝜃</m:t>
                      </m:r>
                      <m:r>
                        <a:rPr lang="en-US" i="0">
                          <a:latin typeface="Cambria Math" panose="02040503050406030204" pitchFamily="18" charset="0"/>
                        </a:rPr>
                        <m:t>−</m:t>
                      </m:r>
                      <m:r>
                        <a:rPr lang="en-US" i="1">
                          <a:latin typeface="Cambria Math" panose="02040503050406030204" pitchFamily="18" charset="0"/>
                        </a:rPr>
                        <m:t>𝛼</m:t>
                      </m:r>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𝜃</m:t>
                          </m:r>
                        </m:e>
                      </m:d>
                    </m:oMath>
                  </m:oMathPara>
                </a14:m>
                <a:endParaRPr lang="en-US" dirty="0"/>
              </a:p>
            </p:txBody>
          </p:sp>
        </mc:Choice>
        <mc:Fallback xmlns="">
          <p:sp>
            <p:nvSpPr>
              <p:cNvPr id="16" name="TextBox 15">
                <a:extLst>
                  <a:ext uri="{FF2B5EF4-FFF2-40B4-BE49-F238E27FC236}">
                    <a16:creationId xmlns:a16="http://schemas.microsoft.com/office/drawing/2014/main" id="{3BF6C437-9CD6-A728-5594-A91D0D73ABC5}"/>
                  </a:ext>
                </a:extLst>
              </p:cNvPr>
              <p:cNvSpPr txBox="1">
                <a:spLocks noRot="1" noChangeAspect="1" noMove="1" noResize="1" noEditPoints="1" noAdjustHandles="1" noChangeArrowheads="1" noChangeShapeType="1" noTextEdit="1"/>
              </p:cNvSpPr>
              <p:nvPr/>
            </p:nvSpPr>
            <p:spPr>
              <a:xfrm>
                <a:off x="4636498" y="5299110"/>
                <a:ext cx="6522720"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1DE283-CCBE-C425-8167-B15739BB0A42}"/>
                  </a:ext>
                </a:extLst>
              </p:cNvPr>
              <p:cNvSpPr txBox="1"/>
              <p:nvPr/>
            </p:nvSpPr>
            <p:spPr>
              <a:xfrm>
                <a:off x="6687752" y="3911311"/>
                <a:ext cx="9277229" cy="338554"/>
              </a:xfrm>
              <a:prstGeom prst="rect">
                <a:avLst/>
              </a:prstGeom>
              <a:noFill/>
            </p:spPr>
            <p:txBody>
              <a:bodyPr wrap="square">
                <a:spAutoFit/>
              </a:bodyPr>
              <a:lstStyle/>
              <a:p>
                <a:pPr marR="0" algn="just"/>
                <a:r>
                  <a:rPr lang="en-US" sz="1600" dirty="0">
                    <a:latin typeface="Times New Roman" panose="02020603050405020304" pitchFamily="18" charset="0"/>
                    <a:cs typeface="Times New Roman" panose="02020603050405020304" pitchFamily="18" charset="0"/>
                  </a:rPr>
                  <a:t>Derivative with respect to </a:t>
                </a:r>
                <a14:m>
                  <m:oMath xmlns:m="http://schemas.openxmlformats.org/officeDocument/2006/math">
                    <m:r>
                      <a:rPr lang="en-US" sz="1600" i="1" smtClean="0">
                        <a:latin typeface="Cambria Math" panose="02040503050406030204" pitchFamily="18" charset="0"/>
                      </a:rPr>
                      <m:t>𝜃</m:t>
                    </m:r>
                  </m:oMath>
                </a14:m>
                <a:r>
                  <a:rPr lang="en-US" sz="1600" dirty="0">
                    <a:latin typeface="Times New Roman" panose="02020603050405020304" pitchFamily="18" charset="0"/>
                    <a:cs typeface="Times New Roman" panose="02020603050405020304" pitchFamily="18" charset="0"/>
                  </a:rPr>
                  <a:t>:</a:t>
                </a:r>
              </a:p>
            </p:txBody>
          </p:sp>
        </mc:Choice>
        <mc:Fallback xmlns="">
          <p:sp>
            <p:nvSpPr>
              <p:cNvPr id="18" name="TextBox 17">
                <a:extLst>
                  <a:ext uri="{FF2B5EF4-FFF2-40B4-BE49-F238E27FC236}">
                    <a16:creationId xmlns:a16="http://schemas.microsoft.com/office/drawing/2014/main" id="{7E1DE283-CCBE-C425-8167-B15739BB0A42}"/>
                  </a:ext>
                </a:extLst>
              </p:cNvPr>
              <p:cNvSpPr txBox="1">
                <a:spLocks noRot="1" noChangeAspect="1" noMove="1" noResize="1" noEditPoints="1" noAdjustHandles="1" noChangeArrowheads="1" noChangeShapeType="1" noTextEdit="1"/>
              </p:cNvSpPr>
              <p:nvPr/>
            </p:nvSpPr>
            <p:spPr>
              <a:xfrm>
                <a:off x="6687752" y="3911311"/>
                <a:ext cx="9277229" cy="338554"/>
              </a:xfrm>
              <a:prstGeom prst="rect">
                <a:avLst/>
              </a:prstGeom>
              <a:blipFill>
                <a:blip r:embed="rId7"/>
                <a:stretch>
                  <a:fillRect l="-329" t="-5455" b="-2363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9E88BEC-B02F-1D64-7205-3B29BDBCEAAE}"/>
              </a:ext>
            </a:extLst>
          </p:cNvPr>
          <p:cNvSpPr txBox="1"/>
          <p:nvPr/>
        </p:nvSpPr>
        <p:spPr>
          <a:xfrm>
            <a:off x="6687752" y="4917663"/>
            <a:ext cx="9277229" cy="338554"/>
          </a:xfrm>
          <a:prstGeom prst="rect">
            <a:avLst/>
          </a:prstGeom>
          <a:noFill/>
        </p:spPr>
        <p:txBody>
          <a:bodyPr wrap="square">
            <a:spAutoFit/>
          </a:bodyPr>
          <a:lstStyle/>
          <a:p>
            <a:pPr marR="0" algn="just"/>
            <a:r>
              <a:rPr lang="en-US" sz="1600" dirty="0">
                <a:latin typeface="Times New Roman" panose="02020603050405020304" pitchFamily="18" charset="0"/>
                <a:cs typeface="Times New Roman" panose="02020603050405020304" pitchFamily="18" charset="0"/>
              </a:rPr>
              <a:t>Use Gradient Descent to update Actor’s weights:</a:t>
            </a:r>
          </a:p>
        </p:txBody>
      </p:sp>
      <p:pic>
        <p:nvPicPr>
          <p:cNvPr id="22" name="Picture 21">
            <a:extLst>
              <a:ext uri="{FF2B5EF4-FFF2-40B4-BE49-F238E27FC236}">
                <a16:creationId xmlns:a16="http://schemas.microsoft.com/office/drawing/2014/main" id="{0E159021-B162-01E3-AFB4-68C4FEE30525}"/>
              </a:ext>
            </a:extLst>
          </p:cNvPr>
          <p:cNvPicPr>
            <a:picLocks noChangeAspect="1"/>
          </p:cNvPicPr>
          <p:nvPr/>
        </p:nvPicPr>
        <p:blipFill>
          <a:blip r:embed="rId8"/>
          <a:stretch>
            <a:fillRect/>
          </a:stretch>
        </p:blipFill>
        <p:spPr>
          <a:xfrm>
            <a:off x="6294461" y="4217782"/>
            <a:ext cx="5915523" cy="514393"/>
          </a:xfrm>
          <a:prstGeom prst="rect">
            <a:avLst/>
          </a:prstGeom>
        </p:spPr>
      </p:pic>
    </p:spTree>
    <p:extLst>
      <p:ext uri="{BB962C8B-B14F-4D97-AF65-F5344CB8AC3E}">
        <p14:creationId xmlns:p14="http://schemas.microsoft.com/office/powerpoint/2010/main" val="4204355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A8062-7CE3-D1DF-6CE3-B6AAA7B9657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A72869AC-F42A-7787-FAE6-359843287ADD}"/>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BC9E62A9-A25E-6C44-E2D5-29F091882567}"/>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05504D99-B448-F761-FC56-44497EDDA1C1}"/>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1DB4489-E4F3-35F7-02F0-8637C8C6E4D8}"/>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a:t>
            </a:r>
            <a:r>
              <a:rPr lang="en-US" sz="1800" b="1" dirty="0">
                <a:latin typeface="Times New Roman" panose="02020603050405020304" pitchFamily="18" charset="0"/>
                <a:ea typeface="Times New Roman" panose="02020603050405020304" pitchFamily="18" charset="0"/>
              </a:rPr>
              <a:t>1</a:t>
            </a:r>
            <a:r>
              <a:rPr lang="en-US" sz="1800" b="1" dirty="0">
                <a:effectLst/>
                <a:latin typeface="Times New Roman" panose="02020603050405020304" pitchFamily="18" charset="0"/>
                <a:ea typeface="Times New Roman" panose="02020603050405020304" pitchFamily="18" charset="0"/>
              </a:rPr>
              <a:t>. </a:t>
            </a:r>
            <a:r>
              <a:rPr lang="en-US" sz="1800" b="1" dirty="0">
                <a:latin typeface="Times New Roman" panose="02020603050405020304" pitchFamily="18" charset="0"/>
                <a:ea typeface="Times New Roman" panose="02020603050405020304" pitchFamily="18" charset="0"/>
              </a:rPr>
              <a:t>Training</a:t>
            </a:r>
            <a:r>
              <a:rPr lang="en-US" sz="1800" b="1" dirty="0">
                <a:effectLst/>
                <a:latin typeface="Times New Roman" panose="02020603050405020304" pitchFamily="18" charset="0"/>
                <a:ea typeface="Times New Roman" panose="02020603050405020304" pitchFamily="18" charset="0"/>
              </a:rPr>
              <a:t>:</a:t>
            </a:r>
          </a:p>
        </p:txBody>
      </p:sp>
      <p:pic>
        <p:nvPicPr>
          <p:cNvPr id="8" name="Picture 7">
            <a:extLst>
              <a:ext uri="{FF2B5EF4-FFF2-40B4-BE49-F238E27FC236}">
                <a16:creationId xmlns:a16="http://schemas.microsoft.com/office/drawing/2014/main" id="{710E0D2F-DE22-5CBF-0651-1656CE53E62F}"/>
              </a:ext>
            </a:extLst>
          </p:cNvPr>
          <p:cNvPicPr>
            <a:picLocks noChangeAspect="1"/>
          </p:cNvPicPr>
          <p:nvPr/>
        </p:nvPicPr>
        <p:blipFill>
          <a:blip r:embed="rId4"/>
          <a:stretch>
            <a:fillRect/>
          </a:stretch>
        </p:blipFill>
        <p:spPr>
          <a:xfrm>
            <a:off x="626293" y="1810658"/>
            <a:ext cx="10939413" cy="4227582"/>
          </a:xfrm>
          <a:prstGeom prst="rect">
            <a:avLst/>
          </a:prstGeom>
        </p:spPr>
      </p:pic>
    </p:spTree>
    <p:extLst>
      <p:ext uri="{BB962C8B-B14F-4D97-AF65-F5344CB8AC3E}">
        <p14:creationId xmlns:p14="http://schemas.microsoft.com/office/powerpoint/2010/main" val="2442471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2BC3C-02E5-C39F-B7F8-47420BF21287}"/>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B442706D-4ED2-724F-26E5-3D627CB47239}"/>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672F681-B9A6-5367-7A17-52F2DEC11B02}"/>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5035A820-C428-761D-210C-0EA6D857C6C3}"/>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EFCE6B1E-6A7D-DB26-4E03-D369777F3700}"/>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.3.2. </a:t>
            </a:r>
            <a:r>
              <a:rPr lang="en-US" sz="1800" b="1" dirty="0">
                <a:latin typeface="Times New Roman" panose="02020603050405020304" pitchFamily="18" charset="0"/>
                <a:ea typeface="Times New Roman" panose="02020603050405020304" pitchFamily="18" charset="0"/>
              </a:rPr>
              <a:t>Efficiency</a:t>
            </a:r>
            <a:r>
              <a:rPr lang="en-US" sz="1800" b="1" dirty="0">
                <a:effectLst/>
                <a:latin typeface="Times New Roman" panose="02020603050405020304" pitchFamily="18" charset="0"/>
                <a:ea typeface="Times New Roman" panose="02020603050405020304" pitchFamily="18" charset="0"/>
              </a:rPr>
              <a:t>:</a:t>
            </a:r>
          </a:p>
        </p:txBody>
      </p:sp>
      <p:pic>
        <p:nvPicPr>
          <p:cNvPr id="4" name="Picture 3">
            <a:extLst>
              <a:ext uri="{FF2B5EF4-FFF2-40B4-BE49-F238E27FC236}">
                <a16:creationId xmlns:a16="http://schemas.microsoft.com/office/drawing/2014/main" id="{EB04C80B-2C60-5BB2-9867-297F4568E47F}"/>
              </a:ext>
            </a:extLst>
          </p:cNvPr>
          <p:cNvPicPr>
            <a:picLocks noChangeAspect="1"/>
          </p:cNvPicPr>
          <p:nvPr/>
        </p:nvPicPr>
        <p:blipFill>
          <a:blip r:embed="rId4"/>
          <a:stretch>
            <a:fillRect/>
          </a:stretch>
        </p:blipFill>
        <p:spPr>
          <a:xfrm>
            <a:off x="2557863" y="1132746"/>
            <a:ext cx="6906589" cy="5725324"/>
          </a:xfrm>
          <a:prstGeom prst="rect">
            <a:avLst/>
          </a:prstGeom>
        </p:spPr>
      </p:pic>
    </p:spTree>
    <p:extLst>
      <p:ext uri="{BB962C8B-B14F-4D97-AF65-F5344CB8AC3E}">
        <p14:creationId xmlns:p14="http://schemas.microsoft.com/office/powerpoint/2010/main" val="2761262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88179-CD6A-942C-5CEC-3DCEEA20923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791FF24A-A338-888A-A037-78DA60216EEF}"/>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DD0AF27-EFB4-6BC8-9B1E-7336C219FEAD}"/>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2.3</a:t>
            </a:r>
            <a:r>
              <a:rPr lang="en-US" sz="2800" b="1" dirty="0">
                <a:solidFill>
                  <a:schemeClr val="bg2"/>
                </a:solidFill>
              </a:rPr>
              <a:t>  </a:t>
            </a:r>
            <a:r>
              <a:rPr lang="en-US" sz="2800" b="1" dirty="0">
                <a:solidFill>
                  <a:srgbClr val="0070C0"/>
                </a:solidFill>
                <a:latin typeface="+mj-lt"/>
              </a:rPr>
              <a:t>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C07F2A2-FF9A-DEFB-0F88-E882B1FDB1C0}"/>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BC841384-80A2-E15F-0061-CD04A1C2D494}"/>
              </a:ext>
            </a:extLst>
          </p:cNvPr>
          <p:cNvSpPr txBox="1"/>
          <p:nvPr/>
        </p:nvSpPr>
        <p:spPr>
          <a:xfrm>
            <a:off x="479514" y="1210910"/>
            <a:ext cx="4984260" cy="369332"/>
          </a:xfrm>
          <a:prstGeom prst="rect">
            <a:avLst/>
          </a:prstGeom>
          <a:noFill/>
        </p:spPr>
        <p:txBody>
          <a:bodyPr wrap="square">
            <a:spAutoFit/>
          </a:bodyPr>
          <a:lstStyle/>
          <a:p>
            <a:pPr marL="0" marR="0" algn="just">
              <a:buNone/>
            </a:pPr>
            <a:r>
              <a:rPr lang="en-US" sz="1800" b="1" dirty="0">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.3.3. Result:</a:t>
            </a:r>
          </a:p>
        </p:txBody>
      </p:sp>
      <p:pic>
        <p:nvPicPr>
          <p:cNvPr id="1026" name="Picture 2" descr="Mở ảnh">
            <a:extLst>
              <a:ext uri="{FF2B5EF4-FFF2-40B4-BE49-F238E27FC236}">
                <a16:creationId xmlns:a16="http://schemas.microsoft.com/office/drawing/2014/main" id="{5EFAE972-EDE4-0C33-7BF5-EA9E5E8C82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91" r="2616" b="16215"/>
          <a:stretch/>
        </p:blipFill>
        <p:spPr bwMode="auto">
          <a:xfrm>
            <a:off x="344458" y="1775652"/>
            <a:ext cx="11613196" cy="46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249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00E65-313D-DDBC-2842-6AD473661026}"/>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AD13925-80CF-22D4-C352-8CB6B9FC95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D301611-4DB3-739F-A8AE-EF7688F4B81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a:t>
            </a:r>
            <a:r>
              <a:rPr lang="en-US" sz="2800" b="1" dirty="0">
                <a:solidFill>
                  <a:schemeClr val="bg2"/>
                </a:solidFill>
              </a:rPr>
              <a:t>  </a:t>
            </a:r>
            <a:r>
              <a:rPr lang="en-US" sz="2800" b="1" dirty="0">
                <a:solidFill>
                  <a:srgbClr val="0070C0"/>
                </a:solidFill>
                <a:latin typeface="+mj-lt"/>
              </a:rPr>
              <a:t>Q - LEARNING</a:t>
            </a:r>
            <a:endParaRPr lang="x-none" sz="2800" b="1" dirty="0">
              <a:solidFill>
                <a:srgbClr val="0070C0"/>
              </a:solidFill>
              <a:latin typeface="+mj-lt"/>
            </a:endParaRPr>
          </a:p>
        </p:txBody>
      </p:sp>
      <p:sp>
        <p:nvSpPr>
          <p:cNvPr id="5" name="Slide Number Placeholder 4">
            <a:extLst>
              <a:ext uri="{FF2B5EF4-FFF2-40B4-BE49-F238E27FC236}">
                <a16:creationId xmlns:a16="http://schemas.microsoft.com/office/drawing/2014/main" id="{84C361F3-9C86-A69B-4226-597BE3ED4060}"/>
              </a:ext>
            </a:extLst>
          </p:cNvPr>
          <p:cNvSpPr>
            <a:spLocks noGrp="1"/>
          </p:cNvSpPr>
          <p:nvPr>
            <p:ph type="sldNum" sz="quarter" idx="12"/>
          </p:nvPr>
        </p:nvSpPr>
        <p:spPr/>
        <p:txBody>
          <a:bodyPr/>
          <a:lstStyle/>
          <a:p>
            <a:fld id="{E012F146-47F9-A646-B182-8CC39B8AD32B}" type="slidenum">
              <a:rPr lang="x-none" smtClean="0"/>
              <a:pPr/>
              <a:t>36</a:t>
            </a:fld>
            <a:endParaRPr lang="x-none"/>
          </a:p>
        </p:txBody>
      </p:sp>
      <p:pic>
        <p:nvPicPr>
          <p:cNvPr id="13" name="Picture 12">
            <a:extLst>
              <a:ext uri="{FF2B5EF4-FFF2-40B4-BE49-F238E27FC236}">
                <a16:creationId xmlns:a16="http://schemas.microsoft.com/office/drawing/2014/main" id="{06B3D154-731D-B611-56DD-1A2C6A3C121A}"/>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itle 1">
            <a:extLst>
              <a:ext uri="{FF2B5EF4-FFF2-40B4-BE49-F238E27FC236}">
                <a16:creationId xmlns:a16="http://schemas.microsoft.com/office/drawing/2014/main" id="{A5C86C3A-1C32-DAC0-7132-03BFE48E519B}"/>
              </a:ext>
            </a:extLst>
          </p:cNvPr>
          <p:cNvSpPr txBox="1">
            <a:spLocks/>
          </p:cNvSpPr>
          <p:nvPr/>
        </p:nvSpPr>
        <p:spPr>
          <a:xfrm>
            <a:off x="1494388" y="216750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3.2</a:t>
            </a:r>
            <a:endParaRPr lang="x-none" sz="4000" dirty="0">
              <a:solidFill>
                <a:srgbClr val="F37121"/>
              </a:solidFill>
              <a:latin typeface="+mj-lt"/>
            </a:endParaRPr>
          </a:p>
        </p:txBody>
      </p:sp>
      <p:sp>
        <p:nvSpPr>
          <p:cNvPr id="4" name="Title 1">
            <a:extLst>
              <a:ext uri="{FF2B5EF4-FFF2-40B4-BE49-F238E27FC236}">
                <a16:creationId xmlns:a16="http://schemas.microsoft.com/office/drawing/2014/main" id="{22071626-E08D-169C-7251-F21BE26EA9A4}"/>
              </a:ext>
            </a:extLst>
          </p:cNvPr>
          <p:cNvSpPr txBox="1">
            <a:spLocks/>
          </p:cNvSpPr>
          <p:nvPr/>
        </p:nvSpPr>
        <p:spPr>
          <a:xfrm>
            <a:off x="2393371" y="2205017"/>
            <a:ext cx="78987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Architecture of Q-Learning Agent</a:t>
            </a:r>
            <a:endParaRPr lang="x-none" sz="2800" dirty="0">
              <a:solidFill>
                <a:srgbClr val="0070C0"/>
              </a:solidFill>
              <a:latin typeface="+mj-lt"/>
            </a:endParaRPr>
          </a:p>
        </p:txBody>
      </p:sp>
      <p:sp>
        <p:nvSpPr>
          <p:cNvPr id="7" name="Title 1">
            <a:extLst>
              <a:ext uri="{FF2B5EF4-FFF2-40B4-BE49-F238E27FC236}">
                <a16:creationId xmlns:a16="http://schemas.microsoft.com/office/drawing/2014/main" id="{BF7F0E78-020F-FFD9-A52D-CC32BBD48308}"/>
              </a:ext>
            </a:extLst>
          </p:cNvPr>
          <p:cNvSpPr txBox="1">
            <a:spLocks/>
          </p:cNvSpPr>
          <p:nvPr/>
        </p:nvSpPr>
        <p:spPr>
          <a:xfrm>
            <a:off x="1494388" y="3597144"/>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3.4</a:t>
            </a:r>
            <a:endParaRPr lang="x-none" sz="4000" dirty="0">
              <a:solidFill>
                <a:srgbClr val="F37121"/>
              </a:solidFill>
              <a:latin typeface="+mj-lt"/>
            </a:endParaRPr>
          </a:p>
        </p:txBody>
      </p:sp>
      <p:sp>
        <p:nvSpPr>
          <p:cNvPr id="8" name="Title 1">
            <a:extLst>
              <a:ext uri="{FF2B5EF4-FFF2-40B4-BE49-F238E27FC236}">
                <a16:creationId xmlns:a16="http://schemas.microsoft.com/office/drawing/2014/main" id="{B3E81448-14FE-229A-4F12-142A03FE8692}"/>
              </a:ext>
            </a:extLst>
          </p:cNvPr>
          <p:cNvSpPr txBox="1">
            <a:spLocks/>
          </p:cNvSpPr>
          <p:nvPr/>
        </p:nvSpPr>
        <p:spPr>
          <a:xfrm>
            <a:off x="2393371" y="3648366"/>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Epsilon-Greedy Policy</a:t>
            </a:r>
            <a:endParaRPr lang="x-none" sz="2800" dirty="0">
              <a:solidFill>
                <a:srgbClr val="0070C0"/>
              </a:solidFill>
              <a:latin typeface="+mj-lt"/>
            </a:endParaRPr>
          </a:p>
        </p:txBody>
      </p:sp>
      <p:sp>
        <p:nvSpPr>
          <p:cNvPr id="9" name="Title 1">
            <a:extLst>
              <a:ext uri="{FF2B5EF4-FFF2-40B4-BE49-F238E27FC236}">
                <a16:creationId xmlns:a16="http://schemas.microsoft.com/office/drawing/2014/main" id="{502C8D4A-F166-FCAF-1D07-5F0E916E7C61}"/>
              </a:ext>
            </a:extLst>
          </p:cNvPr>
          <p:cNvSpPr txBox="1">
            <a:spLocks/>
          </p:cNvSpPr>
          <p:nvPr/>
        </p:nvSpPr>
        <p:spPr>
          <a:xfrm>
            <a:off x="1494388" y="288508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3.3</a:t>
            </a:r>
            <a:endParaRPr lang="x-none" sz="4000" dirty="0">
              <a:solidFill>
                <a:srgbClr val="F37121"/>
              </a:solidFill>
              <a:latin typeface="+mj-lt"/>
            </a:endParaRPr>
          </a:p>
        </p:txBody>
      </p:sp>
      <p:sp>
        <p:nvSpPr>
          <p:cNvPr id="10" name="Title 1">
            <a:extLst>
              <a:ext uri="{FF2B5EF4-FFF2-40B4-BE49-F238E27FC236}">
                <a16:creationId xmlns:a16="http://schemas.microsoft.com/office/drawing/2014/main" id="{0A06BB7C-F817-8582-0DD3-4D52C228054E}"/>
              </a:ext>
            </a:extLst>
          </p:cNvPr>
          <p:cNvSpPr txBox="1">
            <a:spLocks/>
          </p:cNvSpPr>
          <p:nvPr/>
        </p:nvSpPr>
        <p:spPr>
          <a:xfrm>
            <a:off x="2393371" y="2930788"/>
            <a:ext cx="8457509"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State Representation</a:t>
            </a:r>
            <a:endParaRPr lang="x-none" sz="2800" dirty="0">
              <a:solidFill>
                <a:srgbClr val="0070C0"/>
              </a:solidFill>
              <a:latin typeface="+mj-lt"/>
            </a:endParaRPr>
          </a:p>
        </p:txBody>
      </p:sp>
      <p:sp>
        <p:nvSpPr>
          <p:cNvPr id="6" name="Title 1">
            <a:extLst>
              <a:ext uri="{FF2B5EF4-FFF2-40B4-BE49-F238E27FC236}">
                <a16:creationId xmlns:a16="http://schemas.microsoft.com/office/drawing/2014/main" id="{96331F13-0D3D-0846-FE0C-FA8EDF39748E}"/>
              </a:ext>
            </a:extLst>
          </p:cNvPr>
          <p:cNvSpPr txBox="1">
            <a:spLocks/>
          </p:cNvSpPr>
          <p:nvPr/>
        </p:nvSpPr>
        <p:spPr>
          <a:xfrm>
            <a:off x="1494388" y="4360428"/>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3.5</a:t>
            </a:r>
            <a:endParaRPr lang="x-none" sz="4000" dirty="0">
              <a:solidFill>
                <a:srgbClr val="F37121"/>
              </a:solidFill>
              <a:latin typeface="+mj-lt"/>
            </a:endParaRPr>
          </a:p>
        </p:txBody>
      </p:sp>
      <p:sp>
        <p:nvSpPr>
          <p:cNvPr id="11" name="Title 1">
            <a:extLst>
              <a:ext uri="{FF2B5EF4-FFF2-40B4-BE49-F238E27FC236}">
                <a16:creationId xmlns:a16="http://schemas.microsoft.com/office/drawing/2014/main" id="{6AC1EAF7-E4E2-6DA6-7FA4-D9A89DC4F173}"/>
              </a:ext>
            </a:extLst>
          </p:cNvPr>
          <p:cNvSpPr txBox="1">
            <a:spLocks/>
          </p:cNvSpPr>
          <p:nvPr/>
        </p:nvSpPr>
        <p:spPr>
          <a:xfrm>
            <a:off x="2393370" y="4411650"/>
            <a:ext cx="7346977"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Action Conversion – Update Q-Table</a:t>
            </a:r>
            <a:endParaRPr lang="x-none" sz="2800" dirty="0">
              <a:solidFill>
                <a:srgbClr val="0070C0"/>
              </a:solidFill>
              <a:latin typeface="+mj-lt"/>
            </a:endParaRPr>
          </a:p>
        </p:txBody>
      </p:sp>
      <p:sp>
        <p:nvSpPr>
          <p:cNvPr id="12" name="Title 1">
            <a:extLst>
              <a:ext uri="{FF2B5EF4-FFF2-40B4-BE49-F238E27FC236}">
                <a16:creationId xmlns:a16="http://schemas.microsoft.com/office/drawing/2014/main" id="{870FD97C-DAA7-7A39-AA8D-64F732177E6C}"/>
              </a:ext>
            </a:extLst>
          </p:cNvPr>
          <p:cNvSpPr txBox="1">
            <a:spLocks/>
          </p:cNvSpPr>
          <p:nvPr/>
        </p:nvSpPr>
        <p:spPr>
          <a:xfrm>
            <a:off x="1494388" y="512526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3.6</a:t>
            </a:r>
            <a:endParaRPr lang="x-none" sz="4000" dirty="0">
              <a:solidFill>
                <a:srgbClr val="F37121"/>
              </a:solidFill>
              <a:latin typeface="+mj-lt"/>
            </a:endParaRPr>
          </a:p>
        </p:txBody>
      </p:sp>
      <p:sp>
        <p:nvSpPr>
          <p:cNvPr id="14" name="Title 1">
            <a:extLst>
              <a:ext uri="{FF2B5EF4-FFF2-40B4-BE49-F238E27FC236}">
                <a16:creationId xmlns:a16="http://schemas.microsoft.com/office/drawing/2014/main" id="{AC6521BF-A242-0569-BD25-50DF4A28884E}"/>
              </a:ext>
            </a:extLst>
          </p:cNvPr>
          <p:cNvSpPr txBox="1">
            <a:spLocks/>
          </p:cNvSpPr>
          <p:nvPr/>
        </p:nvSpPr>
        <p:spPr>
          <a:xfrm>
            <a:off x="2393371" y="5176489"/>
            <a:ext cx="392791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Result</a:t>
            </a:r>
            <a:endParaRPr lang="x-none" sz="2800" dirty="0">
              <a:solidFill>
                <a:srgbClr val="0070C0"/>
              </a:solidFill>
              <a:latin typeface="+mj-lt"/>
            </a:endParaRPr>
          </a:p>
        </p:txBody>
      </p:sp>
      <p:sp>
        <p:nvSpPr>
          <p:cNvPr id="15" name="Title 1">
            <a:extLst>
              <a:ext uri="{FF2B5EF4-FFF2-40B4-BE49-F238E27FC236}">
                <a16:creationId xmlns:a16="http://schemas.microsoft.com/office/drawing/2014/main" id="{DDFC0C65-70E3-5A87-48CE-380BFAF86756}"/>
              </a:ext>
            </a:extLst>
          </p:cNvPr>
          <p:cNvSpPr txBox="1">
            <a:spLocks/>
          </p:cNvSpPr>
          <p:nvPr/>
        </p:nvSpPr>
        <p:spPr>
          <a:xfrm>
            <a:off x="1494388" y="1381100"/>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a:solidFill>
                  <a:srgbClr val="F37121"/>
                </a:solidFill>
                <a:latin typeface="+mj-lt"/>
              </a:rPr>
              <a:t>3.1</a:t>
            </a:r>
            <a:endParaRPr lang="x-none" sz="4000" dirty="0">
              <a:solidFill>
                <a:srgbClr val="F37121"/>
              </a:solidFill>
              <a:latin typeface="+mj-lt"/>
            </a:endParaRPr>
          </a:p>
        </p:txBody>
      </p:sp>
      <p:sp>
        <p:nvSpPr>
          <p:cNvPr id="16" name="Title 1">
            <a:extLst>
              <a:ext uri="{FF2B5EF4-FFF2-40B4-BE49-F238E27FC236}">
                <a16:creationId xmlns:a16="http://schemas.microsoft.com/office/drawing/2014/main" id="{B9595607-C419-F80C-3CB7-1E60F1075DAE}"/>
              </a:ext>
            </a:extLst>
          </p:cNvPr>
          <p:cNvSpPr txBox="1">
            <a:spLocks/>
          </p:cNvSpPr>
          <p:nvPr/>
        </p:nvSpPr>
        <p:spPr>
          <a:xfrm>
            <a:off x="2393371" y="1432322"/>
            <a:ext cx="5110672"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a:solidFill>
                  <a:srgbClr val="0070C0"/>
                </a:solidFill>
                <a:latin typeface="+mj-lt"/>
              </a:rPr>
              <a:t>Overview About Q-Learning</a:t>
            </a:r>
            <a:endParaRPr lang="x-none" sz="2800" dirty="0">
              <a:solidFill>
                <a:srgbClr val="0070C0"/>
              </a:solidFill>
              <a:latin typeface="+mj-lt"/>
            </a:endParaRPr>
          </a:p>
        </p:txBody>
      </p:sp>
    </p:spTree>
    <p:extLst>
      <p:ext uri="{BB962C8B-B14F-4D97-AF65-F5344CB8AC3E}">
        <p14:creationId xmlns:p14="http://schemas.microsoft.com/office/powerpoint/2010/main" val="648333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AD248-0C0E-448B-9009-704F1828D7CC}"/>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D4DBF258-AA6F-AFE8-9001-545B51B33A9A}"/>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A2390B7-4924-22A5-15DE-6DF816A8CDF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3.1 Overview About Q-Learning</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440BBAD0-35E2-F954-9F8B-352901A906AE}"/>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TextBox 1">
            <a:extLst>
              <a:ext uri="{FF2B5EF4-FFF2-40B4-BE49-F238E27FC236}">
                <a16:creationId xmlns:a16="http://schemas.microsoft.com/office/drawing/2014/main" id="{1C8B8054-0CA0-91BC-8217-64A4AD35DEAE}"/>
              </a:ext>
            </a:extLst>
          </p:cNvPr>
          <p:cNvSpPr txBox="1"/>
          <p:nvPr/>
        </p:nvSpPr>
        <p:spPr>
          <a:xfrm>
            <a:off x="83587" y="1399446"/>
            <a:ext cx="5936213" cy="1558825"/>
          </a:xfrm>
          <a:prstGeom prst="rect">
            <a:avLst/>
          </a:prstGeom>
          <a:noFill/>
        </p:spPr>
        <p:txBody>
          <a:bodyPr wrap="square">
            <a:spAutoFit/>
          </a:bodyPr>
          <a:lstStyle/>
          <a:p>
            <a:pPr marL="685800" marR="0">
              <a:lnSpc>
                <a:spcPct val="115000"/>
              </a:lnSpc>
              <a:buNone/>
            </a:pPr>
            <a:r>
              <a:rPr lang="en-US" sz="1400" b="1" i="1">
                <a:effectLst/>
                <a:latin typeface="Times New Roman" panose="02020603050405020304" pitchFamily="18" charset="0"/>
                <a:ea typeface="Arial" panose="020B0604020202020204" pitchFamily="34" charset="0"/>
              </a:rPr>
              <a:t>In RL, the machine learns how to perform a task by interacting with the environment through actions and making optimal choices based on the rewards of each action. The way this algorithm is built is quite similar to the way we humans learn, through trial and error.</a:t>
            </a:r>
          </a:p>
          <a:p>
            <a:pPr marL="685800" marR="0">
              <a:lnSpc>
                <a:spcPct val="115000"/>
              </a:lnSpc>
              <a:buNone/>
            </a:pPr>
            <a:endParaRPr lang="en-US" sz="1400" b="1" i="1">
              <a:effectLst/>
              <a:latin typeface="Times New Roman" panose="02020603050405020304" pitchFamily="18" charset="0"/>
              <a:ea typeface="Arial" panose="020B0604020202020204" pitchFamily="34" charset="0"/>
            </a:endParaRPr>
          </a:p>
          <a:p>
            <a:pPr marL="685800" marR="0">
              <a:lnSpc>
                <a:spcPct val="115000"/>
              </a:lnSpc>
              <a:buNone/>
            </a:pPr>
            <a:r>
              <a:rPr lang="en-US" sz="1400" b="1" i="1">
                <a:effectLst/>
                <a:latin typeface="Times New Roman" panose="02020603050405020304" pitchFamily="18" charset="0"/>
                <a:ea typeface="Arial" panose="020B0604020202020204" pitchFamily="34" charset="0"/>
              </a:rPr>
              <a:t>Below is a diagram that describes how RL works</a:t>
            </a:r>
            <a:endParaRPr lang="en-US" sz="1200" dirty="0">
              <a:effectLst/>
              <a:latin typeface="Arial" panose="020B0604020202020204" pitchFamily="34" charset="0"/>
              <a:ea typeface="Arial" panose="020B0604020202020204" pitchFamily="34" charset="0"/>
            </a:endParaRPr>
          </a:p>
        </p:txBody>
      </p:sp>
      <p:pic>
        <p:nvPicPr>
          <p:cNvPr id="25" name="Picture 24">
            <a:extLst>
              <a:ext uri="{FF2B5EF4-FFF2-40B4-BE49-F238E27FC236}">
                <a16:creationId xmlns:a16="http://schemas.microsoft.com/office/drawing/2014/main" id="{2149B5F4-0972-A3D1-AA80-A03699E8725D}"/>
              </a:ext>
            </a:extLst>
          </p:cNvPr>
          <p:cNvPicPr>
            <a:picLocks noChangeAspect="1"/>
          </p:cNvPicPr>
          <p:nvPr/>
        </p:nvPicPr>
        <p:blipFill>
          <a:blip r:embed="rId4"/>
          <a:srcRect l="4899" r="3970"/>
          <a:stretch/>
        </p:blipFill>
        <p:spPr>
          <a:xfrm>
            <a:off x="0" y="3180597"/>
            <a:ext cx="6152322" cy="2549866"/>
          </a:xfrm>
          <a:prstGeom prst="rect">
            <a:avLst/>
          </a:prstGeom>
        </p:spPr>
      </p:pic>
      <p:sp>
        <p:nvSpPr>
          <p:cNvPr id="35" name="TextBox 34">
            <a:extLst>
              <a:ext uri="{FF2B5EF4-FFF2-40B4-BE49-F238E27FC236}">
                <a16:creationId xmlns:a16="http://schemas.microsoft.com/office/drawing/2014/main" id="{0820F05D-E76D-ACAF-A53C-B61D113D179C}"/>
              </a:ext>
            </a:extLst>
          </p:cNvPr>
          <p:cNvSpPr txBox="1"/>
          <p:nvPr/>
        </p:nvSpPr>
        <p:spPr>
          <a:xfrm>
            <a:off x="6440558" y="1399446"/>
            <a:ext cx="5129155" cy="954107"/>
          </a:xfrm>
          <a:prstGeom prst="rect">
            <a:avLst/>
          </a:prstGeom>
          <a:noFill/>
        </p:spPr>
        <p:txBody>
          <a:bodyPr wrap="square">
            <a:spAutoFit/>
          </a:bodyPr>
          <a:lstStyle/>
          <a:p>
            <a:r>
              <a:rPr lang="en-US" b="1" i="1">
                <a:latin typeface="Times New Roman" panose="02020603050405020304" pitchFamily="18" charset="0"/>
                <a:cs typeface="Times New Roman" panose="02020603050405020304" pitchFamily="18" charset="0"/>
              </a:rPr>
              <a:t>The Q-Learning model is similar to the process mentioned above. However, instead of basing decisions on the value of "states" to decide on actions, Q-Learning focuses more on evaluating the quality of an action Q(s, a).</a:t>
            </a:r>
          </a:p>
        </p:txBody>
      </p:sp>
      <p:pic>
        <p:nvPicPr>
          <p:cNvPr id="44" name="Picture 43">
            <a:extLst>
              <a:ext uri="{FF2B5EF4-FFF2-40B4-BE49-F238E27FC236}">
                <a16:creationId xmlns:a16="http://schemas.microsoft.com/office/drawing/2014/main" id="{A898E6B0-4F62-F1BB-A5C0-5508FF7853CD}"/>
              </a:ext>
            </a:extLst>
          </p:cNvPr>
          <p:cNvPicPr>
            <a:picLocks noChangeAspect="1"/>
          </p:cNvPicPr>
          <p:nvPr/>
        </p:nvPicPr>
        <p:blipFill>
          <a:blip r:embed="rId5"/>
          <a:stretch>
            <a:fillRect/>
          </a:stretch>
        </p:blipFill>
        <p:spPr>
          <a:xfrm>
            <a:off x="6019800" y="3499508"/>
            <a:ext cx="6062401" cy="2138884"/>
          </a:xfrm>
          <a:prstGeom prst="rect">
            <a:avLst/>
          </a:prstGeom>
        </p:spPr>
      </p:pic>
    </p:spTree>
    <p:extLst>
      <p:ext uri="{BB962C8B-B14F-4D97-AF65-F5344CB8AC3E}">
        <p14:creationId xmlns:p14="http://schemas.microsoft.com/office/powerpoint/2010/main" val="1300683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CD741-C7D1-EDB3-C68B-2BF44FF4E02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9FAB6B05-974E-60D3-B21C-B81CF9EE4B5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CBB5DDC-B578-B971-211E-091A3609E83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3.2 Architecture of Q-Learning Agent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086A891A-9571-541E-E2EF-0B6BF02DCE8E}"/>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Rectangle 2">
            <a:extLst>
              <a:ext uri="{FF2B5EF4-FFF2-40B4-BE49-F238E27FC236}">
                <a16:creationId xmlns:a16="http://schemas.microsoft.com/office/drawing/2014/main" id="{70BE2CCD-F393-6568-313C-6762E8B5C448}"/>
              </a:ext>
            </a:extLst>
          </p:cNvPr>
          <p:cNvSpPr/>
          <p:nvPr/>
        </p:nvSpPr>
        <p:spPr>
          <a:xfrm>
            <a:off x="1159018" y="3823921"/>
            <a:ext cx="1805609"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Enviroment	</a:t>
            </a:r>
          </a:p>
          <a:p>
            <a:pPr algn="ctr"/>
            <a:r>
              <a:rPr lang="en-US" b="1">
                <a:solidFill>
                  <a:srgbClr val="FFC000"/>
                </a:solidFill>
                <a:latin typeface="Times New Roman" panose="02020603050405020304" pitchFamily="18" charset="0"/>
                <a:cs typeface="Times New Roman" panose="02020603050405020304" pitchFamily="18" charset="0"/>
              </a:rPr>
              <a:t>(Stock &amp; Prodducts)</a:t>
            </a:r>
          </a:p>
        </p:txBody>
      </p:sp>
      <p:sp>
        <p:nvSpPr>
          <p:cNvPr id="6" name="TextBox 5">
            <a:extLst>
              <a:ext uri="{FF2B5EF4-FFF2-40B4-BE49-F238E27FC236}">
                <a16:creationId xmlns:a16="http://schemas.microsoft.com/office/drawing/2014/main" id="{9899BD34-4BA2-89BE-A078-328142B14C09}"/>
              </a:ext>
            </a:extLst>
          </p:cNvPr>
          <p:cNvSpPr txBox="1"/>
          <p:nvPr/>
        </p:nvSpPr>
        <p:spPr>
          <a:xfrm>
            <a:off x="3188257" y="3906423"/>
            <a:ext cx="1143000" cy="307777"/>
          </a:xfrm>
          <a:prstGeom prst="rect">
            <a:avLst/>
          </a:prstGeom>
          <a:noFill/>
        </p:spPr>
        <p:txBody>
          <a:bodyPr wrap="square" rtlCol="0">
            <a:spAutoFit/>
          </a:bodyPr>
          <a:lstStyle/>
          <a:p>
            <a:r>
              <a:rPr lang="en-US"/>
              <a:t>Observation</a:t>
            </a:r>
          </a:p>
        </p:txBody>
      </p:sp>
      <p:cxnSp>
        <p:nvCxnSpPr>
          <p:cNvPr id="8" name="Straight Arrow Connector 7">
            <a:extLst>
              <a:ext uri="{FF2B5EF4-FFF2-40B4-BE49-F238E27FC236}">
                <a16:creationId xmlns:a16="http://schemas.microsoft.com/office/drawing/2014/main" id="{9AB24610-5FA3-4EA6-06B8-78BF51E0079A}"/>
              </a:ext>
            </a:extLst>
          </p:cNvPr>
          <p:cNvCxnSpPr>
            <a:stCxn id="3" idx="3"/>
          </p:cNvCxnSpPr>
          <p:nvPr/>
        </p:nvCxnSpPr>
        <p:spPr>
          <a:xfrm flipV="1">
            <a:off x="2964627" y="4286090"/>
            <a:ext cx="15902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31A380BB-4BBF-6A1D-11CA-7EE3CC66AA6B}"/>
              </a:ext>
            </a:extLst>
          </p:cNvPr>
          <p:cNvSpPr/>
          <p:nvPr/>
        </p:nvSpPr>
        <p:spPr>
          <a:xfrm>
            <a:off x="4554888" y="3823921"/>
            <a:ext cx="273326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get_state()</a:t>
            </a:r>
          </a:p>
          <a:p>
            <a:pPr algn="ctr"/>
            <a:r>
              <a:rPr lang="en-US" b="1">
                <a:solidFill>
                  <a:srgbClr val="FFC000"/>
                </a:solidFill>
                <a:latin typeface="Times New Roman" panose="02020603050405020304" pitchFamily="18" charset="0"/>
                <a:cs typeface="Times New Roman" panose="02020603050405020304" pitchFamily="18" charset="0"/>
              </a:rPr>
              <a:t>State =  empty_space * 1000 +  remaining_products</a:t>
            </a:r>
          </a:p>
        </p:txBody>
      </p:sp>
      <p:cxnSp>
        <p:nvCxnSpPr>
          <p:cNvPr id="14" name="Straight Arrow Connector 13">
            <a:extLst>
              <a:ext uri="{FF2B5EF4-FFF2-40B4-BE49-F238E27FC236}">
                <a16:creationId xmlns:a16="http://schemas.microsoft.com/office/drawing/2014/main" id="{23F778A1-EDBC-0D50-A2ED-13FB4B36E392}"/>
              </a:ext>
            </a:extLst>
          </p:cNvPr>
          <p:cNvCxnSpPr>
            <a:stCxn id="9" idx="3"/>
          </p:cNvCxnSpPr>
          <p:nvPr/>
        </p:nvCxnSpPr>
        <p:spPr>
          <a:xfrm>
            <a:off x="7288148" y="4286090"/>
            <a:ext cx="993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9FC7B308-C7B3-35A2-BB17-5BEBD1435532}"/>
              </a:ext>
            </a:extLst>
          </p:cNvPr>
          <p:cNvSpPr/>
          <p:nvPr/>
        </p:nvSpPr>
        <p:spPr>
          <a:xfrm>
            <a:off x="8282061" y="3823921"/>
            <a:ext cx="1805610"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Q-Learning Agent  (Q-Table Lookup &amp; ε-Greedy Policy) </a:t>
            </a:r>
          </a:p>
        </p:txBody>
      </p:sp>
      <p:cxnSp>
        <p:nvCxnSpPr>
          <p:cNvPr id="17" name="Straight Arrow Connector 16">
            <a:extLst>
              <a:ext uri="{FF2B5EF4-FFF2-40B4-BE49-F238E27FC236}">
                <a16:creationId xmlns:a16="http://schemas.microsoft.com/office/drawing/2014/main" id="{FDCE40A2-9C32-8A75-2CEF-BFAD390C60B5}"/>
              </a:ext>
            </a:extLst>
          </p:cNvPr>
          <p:cNvCxnSpPr>
            <a:stCxn id="15" idx="2"/>
          </p:cNvCxnSpPr>
          <p:nvPr/>
        </p:nvCxnSpPr>
        <p:spPr>
          <a:xfrm>
            <a:off x="9184866" y="4748257"/>
            <a:ext cx="1656" cy="92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522748-44CE-CA9F-49DB-4DD84F89062C}"/>
              </a:ext>
            </a:extLst>
          </p:cNvPr>
          <p:cNvSpPr txBox="1"/>
          <p:nvPr/>
        </p:nvSpPr>
        <p:spPr>
          <a:xfrm>
            <a:off x="9184866" y="5056539"/>
            <a:ext cx="1953041" cy="307777"/>
          </a:xfrm>
          <a:prstGeom prst="rect">
            <a:avLst/>
          </a:prstGeom>
          <a:noFill/>
        </p:spPr>
        <p:txBody>
          <a:bodyPr wrap="square">
            <a:spAutoFit/>
          </a:bodyPr>
          <a:lstStyle/>
          <a:p>
            <a:r>
              <a:rPr lang="en-US"/>
              <a:t>Selected Action Index</a:t>
            </a:r>
          </a:p>
        </p:txBody>
      </p:sp>
      <p:sp>
        <p:nvSpPr>
          <p:cNvPr id="20" name="Rectangle: Rounded Corners 19">
            <a:extLst>
              <a:ext uri="{FF2B5EF4-FFF2-40B4-BE49-F238E27FC236}">
                <a16:creationId xmlns:a16="http://schemas.microsoft.com/office/drawing/2014/main" id="{3D58EBF3-9766-6C99-1EEC-3993048BB868}"/>
              </a:ext>
            </a:extLst>
          </p:cNvPr>
          <p:cNvSpPr/>
          <p:nvPr/>
        </p:nvSpPr>
        <p:spPr>
          <a:xfrm>
            <a:off x="8127999" y="5672599"/>
            <a:ext cx="2125325" cy="1143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 </a:t>
            </a:r>
            <a:r>
              <a:rPr lang="en-US" b="1">
                <a:solidFill>
                  <a:srgbClr val="FFC000"/>
                </a:solidFill>
                <a:latin typeface="Times New Roman" panose="02020603050405020304" pitchFamily="18" charset="0"/>
                <a:cs typeface="Times New Roman" panose="02020603050405020304" pitchFamily="18" charset="0"/>
              </a:rPr>
              <a:t>get_env_action()</a:t>
            </a:r>
          </a:p>
          <a:p>
            <a:pPr algn="ctr"/>
            <a:r>
              <a:rPr lang="en-US" b="1">
                <a:solidFill>
                  <a:srgbClr val="FFC000"/>
                </a:solidFill>
                <a:latin typeface="Times New Roman" panose="02020603050405020304" pitchFamily="18" charset="0"/>
                <a:cs typeface="Times New Roman" panose="02020603050405020304" pitchFamily="18" charset="0"/>
              </a:rPr>
              <a:t>(Decodes action index into stock, product, and position) </a:t>
            </a:r>
          </a:p>
        </p:txBody>
      </p:sp>
      <p:cxnSp>
        <p:nvCxnSpPr>
          <p:cNvPr id="22" name="Straight Arrow Connector 21">
            <a:extLst>
              <a:ext uri="{FF2B5EF4-FFF2-40B4-BE49-F238E27FC236}">
                <a16:creationId xmlns:a16="http://schemas.microsoft.com/office/drawing/2014/main" id="{2F369694-022D-A2F3-8A39-0E05E980B031}"/>
              </a:ext>
            </a:extLst>
          </p:cNvPr>
          <p:cNvCxnSpPr>
            <a:stCxn id="20" idx="1"/>
          </p:cNvCxnSpPr>
          <p:nvPr/>
        </p:nvCxnSpPr>
        <p:spPr>
          <a:xfrm flipH="1">
            <a:off x="7197040" y="6244099"/>
            <a:ext cx="9309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8E7FB53-B20B-B079-ED19-1F41D7E85801}"/>
              </a:ext>
            </a:extLst>
          </p:cNvPr>
          <p:cNvSpPr/>
          <p:nvPr/>
        </p:nvSpPr>
        <p:spPr>
          <a:xfrm>
            <a:off x="4642683" y="5748717"/>
            <a:ext cx="2554357" cy="10668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Environment(Executes Action, returns Reward &amp; Next State) </a:t>
            </a:r>
          </a:p>
        </p:txBody>
      </p:sp>
      <p:sp>
        <p:nvSpPr>
          <p:cNvPr id="31" name="Rectangle 30">
            <a:extLst>
              <a:ext uri="{FF2B5EF4-FFF2-40B4-BE49-F238E27FC236}">
                <a16:creationId xmlns:a16="http://schemas.microsoft.com/office/drawing/2014/main" id="{62C08578-31CC-63AD-FA1D-D9BBBF52033D}"/>
              </a:ext>
            </a:extLst>
          </p:cNvPr>
          <p:cNvSpPr/>
          <p:nvPr/>
        </p:nvSpPr>
        <p:spPr>
          <a:xfrm>
            <a:off x="696848" y="5748715"/>
            <a:ext cx="2375453" cy="10668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C000"/>
                </a:solidFill>
                <a:latin typeface="Times New Roman" panose="02020603050405020304" pitchFamily="18" charset="0"/>
                <a:cs typeface="Times New Roman" panose="02020603050405020304" pitchFamily="18" charset="0"/>
              </a:rPr>
              <a:t>update()</a:t>
            </a:r>
          </a:p>
          <a:p>
            <a:pPr algn="ctr"/>
            <a:r>
              <a:rPr lang="en-US" b="1">
                <a:solidFill>
                  <a:srgbClr val="FFC000"/>
                </a:solidFill>
                <a:latin typeface="Times New Roman" panose="02020603050405020304" pitchFamily="18" charset="0"/>
                <a:cs typeface="Times New Roman" panose="02020603050405020304" pitchFamily="18" charset="0"/>
              </a:rPr>
              <a:t>(Bellman Equation-Based Q-Table Update) </a:t>
            </a:r>
          </a:p>
        </p:txBody>
      </p:sp>
      <p:cxnSp>
        <p:nvCxnSpPr>
          <p:cNvPr id="36" name="Straight Arrow Connector 35">
            <a:extLst>
              <a:ext uri="{FF2B5EF4-FFF2-40B4-BE49-F238E27FC236}">
                <a16:creationId xmlns:a16="http://schemas.microsoft.com/office/drawing/2014/main" id="{FC43430F-36C1-159C-9303-324A2A75D167}"/>
              </a:ext>
            </a:extLst>
          </p:cNvPr>
          <p:cNvCxnSpPr>
            <a:cxnSpLocks/>
            <a:stCxn id="23" idx="1"/>
            <a:endCxn id="31" idx="3"/>
          </p:cNvCxnSpPr>
          <p:nvPr/>
        </p:nvCxnSpPr>
        <p:spPr>
          <a:xfrm flipH="1" flipV="1">
            <a:off x="3072301" y="6282156"/>
            <a:ext cx="15703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3123833-E343-8036-85A9-759C20173FA6}"/>
              </a:ext>
            </a:extLst>
          </p:cNvPr>
          <p:cNvSpPr txBox="1"/>
          <p:nvPr/>
        </p:nvSpPr>
        <p:spPr>
          <a:xfrm>
            <a:off x="437322" y="1252330"/>
            <a:ext cx="5218043" cy="1384995"/>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Overview and Interaction Loop:</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Q-Learning Agent is designed to learn an optimal decision-making strategy by interacting with the environment.</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It does not require a model of the environment—instead, it learns from experience by updating a Q-table.</a:t>
            </a:r>
          </a:p>
          <a:p>
            <a:endParaRPr lang="en-US">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115178C-531F-094F-72E6-C6BD85C22A91}"/>
              </a:ext>
            </a:extLst>
          </p:cNvPr>
          <p:cNvSpPr txBox="1"/>
          <p:nvPr/>
        </p:nvSpPr>
        <p:spPr>
          <a:xfrm>
            <a:off x="6007657" y="964732"/>
            <a:ext cx="5741504" cy="289310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The interaction loop works as follows:</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environment provides an observation that contains the current status (e.g., available stocks and remaining products)</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This observation is converted into a state using a state representation function.</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agent then selects an action based on its current policy (implemented via the ε-greedy strategy).</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chosen action is converted into a concrete command that the environment can execute.</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environment executes the action, and returns a reward along with the next observation.</a:t>
            </a:r>
          </a:p>
          <a:p>
            <a:pPr marL="342900" indent="-342900">
              <a:buFont typeface="+mj-lt"/>
              <a:buAutoNum type="arabicPeriod"/>
            </a:pPr>
            <a:r>
              <a:rPr lang="en-US">
                <a:latin typeface="Times New Roman" panose="02020603050405020304" pitchFamily="18" charset="0"/>
                <a:cs typeface="Times New Roman" panose="02020603050405020304" pitchFamily="18" charset="0"/>
              </a:rPr>
              <a:t>The agent uses this reward and the new state to update its Q-table using the Bellman Equation.</a:t>
            </a:r>
          </a:p>
        </p:txBody>
      </p:sp>
    </p:spTree>
    <p:extLst>
      <p:ext uri="{BB962C8B-B14F-4D97-AF65-F5344CB8AC3E}">
        <p14:creationId xmlns:p14="http://schemas.microsoft.com/office/powerpoint/2010/main" val="2047999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3189E-1846-F096-D27C-4417E94F60D1}"/>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0E67948-4136-6494-91DB-5EE695B18CB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7843C46A-95C6-F602-385A-A5C7F44142FA}"/>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3.3 State Representation</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8F358EC3-EA7A-5CAC-E02C-6E9F98808EAA}"/>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5D85F42F-2D0C-0486-843C-DC51D78A0C71}"/>
              </a:ext>
            </a:extLst>
          </p:cNvPr>
          <p:cNvSpPr/>
          <p:nvPr/>
        </p:nvSpPr>
        <p:spPr>
          <a:xfrm>
            <a:off x="983975" y="3971755"/>
            <a:ext cx="2095500"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Enviroment Obs</a:t>
            </a:r>
          </a:p>
          <a:p>
            <a:pPr algn="ctr"/>
            <a:r>
              <a:rPr lang="en-US">
                <a:latin typeface="Times New Roman" panose="02020603050405020304" pitchFamily="18" charset="0"/>
                <a:cs typeface="Times New Roman" panose="02020603050405020304" pitchFamily="18" charset="0"/>
              </a:rPr>
              <a:t>- Stocks (free/used)</a:t>
            </a:r>
          </a:p>
          <a:p>
            <a:pPr algn="ctr"/>
            <a:r>
              <a:rPr lang="en-US">
                <a:latin typeface="Times New Roman" panose="02020603050405020304" pitchFamily="18" charset="0"/>
                <a:cs typeface="Times New Roman" panose="02020603050405020304" pitchFamily="18" charset="0"/>
              </a:rPr>
              <a:t>- Products (quantities)</a:t>
            </a:r>
          </a:p>
        </p:txBody>
      </p:sp>
      <p:sp>
        <p:nvSpPr>
          <p:cNvPr id="4" name="TextBox 3">
            <a:extLst>
              <a:ext uri="{FF2B5EF4-FFF2-40B4-BE49-F238E27FC236}">
                <a16:creationId xmlns:a16="http://schemas.microsoft.com/office/drawing/2014/main" id="{8FFB43BA-AD58-54D6-5F72-6DAC2AF42A14}"/>
              </a:ext>
            </a:extLst>
          </p:cNvPr>
          <p:cNvSpPr txBox="1"/>
          <p:nvPr/>
        </p:nvSpPr>
        <p:spPr>
          <a:xfrm>
            <a:off x="3273287" y="3927232"/>
            <a:ext cx="1202634" cy="523220"/>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Process</a:t>
            </a:r>
          </a:p>
          <a:p>
            <a:pPr algn="ctr"/>
            <a:r>
              <a:rPr lang="en-US">
                <a:latin typeface="Times New Roman" panose="02020603050405020304" pitchFamily="18" charset="0"/>
                <a:cs typeface="Times New Roman" panose="02020603050405020304" pitchFamily="18" charset="0"/>
              </a:rPr>
              <a:t>(get_state)</a:t>
            </a:r>
          </a:p>
        </p:txBody>
      </p:sp>
      <p:cxnSp>
        <p:nvCxnSpPr>
          <p:cNvPr id="5" name="Straight Arrow Connector 4">
            <a:extLst>
              <a:ext uri="{FF2B5EF4-FFF2-40B4-BE49-F238E27FC236}">
                <a16:creationId xmlns:a16="http://schemas.microsoft.com/office/drawing/2014/main" id="{B91C3ED9-2D80-AF58-C672-0538E34C8B03}"/>
              </a:ext>
            </a:extLst>
          </p:cNvPr>
          <p:cNvCxnSpPr>
            <a:cxnSpLocks/>
            <a:stCxn id="2" idx="3"/>
          </p:cNvCxnSpPr>
          <p:nvPr/>
        </p:nvCxnSpPr>
        <p:spPr>
          <a:xfrm flipV="1">
            <a:off x="3079475" y="4433924"/>
            <a:ext cx="15902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1F69929-16E0-6B8E-3629-1D89CD0FE5F8}"/>
              </a:ext>
            </a:extLst>
          </p:cNvPr>
          <p:cNvSpPr/>
          <p:nvPr/>
        </p:nvSpPr>
        <p:spPr>
          <a:xfrm>
            <a:off x="4669735" y="3971755"/>
            <a:ext cx="273326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get_state()</a:t>
            </a:r>
          </a:p>
          <a:p>
            <a:pPr algn="ctr"/>
            <a:r>
              <a:rPr lang="en-US">
                <a:latin typeface="Times New Roman" panose="02020603050405020304" pitchFamily="18" charset="0"/>
                <a:cs typeface="Times New Roman" panose="02020603050405020304" pitchFamily="18" charset="0"/>
              </a:rPr>
              <a:t>State =  empty_space * 1000 +  remaining_products</a:t>
            </a:r>
          </a:p>
        </p:txBody>
      </p:sp>
      <p:cxnSp>
        <p:nvCxnSpPr>
          <p:cNvPr id="10" name="Straight Arrow Connector 9">
            <a:extLst>
              <a:ext uri="{FF2B5EF4-FFF2-40B4-BE49-F238E27FC236}">
                <a16:creationId xmlns:a16="http://schemas.microsoft.com/office/drawing/2014/main" id="{E2E72113-96BF-5565-0136-300415EF9D00}"/>
              </a:ext>
            </a:extLst>
          </p:cNvPr>
          <p:cNvCxnSpPr>
            <a:stCxn id="7" idx="3"/>
          </p:cNvCxnSpPr>
          <p:nvPr/>
        </p:nvCxnSpPr>
        <p:spPr>
          <a:xfrm>
            <a:off x="7402995" y="4433924"/>
            <a:ext cx="993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671B20E-805D-1B6D-82A3-9A2CD3A34DE2}"/>
              </a:ext>
            </a:extLst>
          </p:cNvPr>
          <p:cNvSpPr/>
          <p:nvPr/>
        </p:nvSpPr>
        <p:spPr>
          <a:xfrm>
            <a:off x="8396908" y="3971755"/>
            <a:ext cx="1805610"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Discrete State</a:t>
            </a:r>
          </a:p>
          <a:p>
            <a:pPr algn="ctr"/>
            <a:r>
              <a:rPr lang="en-US">
                <a:latin typeface="Times New Roman" panose="02020603050405020304" pitchFamily="18" charset="0"/>
                <a:cs typeface="Times New Roman" panose="02020603050405020304" pitchFamily="18" charset="0"/>
              </a:rPr>
              <a:t>Index (s)</a:t>
            </a:r>
          </a:p>
        </p:txBody>
      </p:sp>
      <p:sp>
        <p:nvSpPr>
          <p:cNvPr id="25" name="TextBox 24">
            <a:extLst>
              <a:ext uri="{FF2B5EF4-FFF2-40B4-BE49-F238E27FC236}">
                <a16:creationId xmlns:a16="http://schemas.microsoft.com/office/drawing/2014/main" id="{9F69B64F-17A7-0E5B-9406-C0AC14E88706}"/>
              </a:ext>
            </a:extLst>
          </p:cNvPr>
          <p:cNvSpPr txBox="1"/>
          <p:nvPr/>
        </p:nvSpPr>
        <p:spPr>
          <a:xfrm>
            <a:off x="609600" y="1088636"/>
            <a:ext cx="8196470" cy="181588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Purpose of State Representation:</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Objective:</a:t>
            </a:r>
          </a:p>
          <a:p>
            <a:r>
              <a:rPr lang="en-US">
                <a:latin typeface="Times New Roman" panose="02020603050405020304" pitchFamily="18" charset="0"/>
                <a:cs typeface="Times New Roman" panose="02020603050405020304" pitchFamily="18" charset="0"/>
              </a:rPr>
              <a:t>The primary goal is to transform the raw information provided by the environment (i.e., details about stocks and products) into a single discrete state index. This index is then used to access and update the Q-table.</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Why It’s Needed:</a:t>
            </a:r>
          </a:p>
          <a:p>
            <a:r>
              <a:rPr lang="en-US">
                <a:latin typeface="Times New Roman" panose="02020603050405020304" pitchFamily="18" charset="0"/>
                <a:cs typeface="Times New Roman" panose="02020603050405020304" pitchFamily="18" charset="0"/>
              </a:rPr>
              <a:t>The environment’s observation can be complex and multi-dimensional. By encoding it into a single state number, we can simplify the learning problem and make it feasible to store and update Q-values for each state-action pair in a table.</a:t>
            </a:r>
          </a:p>
        </p:txBody>
      </p:sp>
    </p:spTree>
    <p:extLst>
      <p:ext uri="{BB962C8B-B14F-4D97-AF65-F5344CB8AC3E}">
        <p14:creationId xmlns:p14="http://schemas.microsoft.com/office/powerpoint/2010/main" val="2764151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PROJECT</a:t>
            </a:r>
            <a:r>
              <a:rPr kumimoji="0" lang="en-US" sz="4000" b="1" u="none" strike="noStrike" kern="1200" cap="none" spc="-100" normalizeH="0" noProof="0" dirty="0">
                <a:ln>
                  <a:noFill/>
                </a:ln>
                <a:solidFill>
                  <a:srgbClr val="F37121"/>
                </a:solidFill>
                <a:effectLst/>
                <a:uLnTx/>
                <a:uFillTx/>
                <a:latin typeface="+mj-lt"/>
                <a:cs typeface="Arial" panose="020B0604020202020204" pitchFamily="34" charset="0"/>
              </a:rPr>
              <a:t> OVERVIEW</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4</a:t>
            </a:fld>
            <a:endParaRPr lang="x-none"/>
          </a:p>
        </p:txBody>
      </p:sp>
    </p:spTree>
    <p:extLst>
      <p:ext uri="{BB962C8B-B14F-4D97-AF65-F5344CB8AC3E}">
        <p14:creationId xmlns:p14="http://schemas.microsoft.com/office/powerpoint/2010/main" val="4225968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B4EBD-F881-8FEC-FDE5-281EB1F6A4EE}"/>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E59309EC-8D91-C8BE-4068-24F61A2CEA24}"/>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9640F902-7C15-36CF-D915-F487E82A9A85}"/>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3.4 Epsilon-Greedy Policy</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DE50F027-0F5B-B30F-99ED-9524F0F313F3}"/>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EAE74066-0C50-EFFA-A04E-D38AC5603629}"/>
              </a:ext>
            </a:extLst>
          </p:cNvPr>
          <p:cNvSpPr/>
          <p:nvPr/>
        </p:nvSpPr>
        <p:spPr>
          <a:xfrm>
            <a:off x="4298674" y="1231463"/>
            <a:ext cx="2095500" cy="924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Current State (S)</a:t>
            </a:r>
          </a:p>
        </p:txBody>
      </p:sp>
      <p:sp>
        <p:nvSpPr>
          <p:cNvPr id="7" name="Rectangle: Rounded Corners 6">
            <a:extLst>
              <a:ext uri="{FF2B5EF4-FFF2-40B4-BE49-F238E27FC236}">
                <a16:creationId xmlns:a16="http://schemas.microsoft.com/office/drawing/2014/main" id="{5C21F223-38C9-9072-A531-1CFB03412021}"/>
              </a:ext>
            </a:extLst>
          </p:cNvPr>
          <p:cNvSpPr/>
          <p:nvPr/>
        </p:nvSpPr>
        <p:spPr>
          <a:xfrm>
            <a:off x="4443619" y="2587629"/>
            <a:ext cx="1805610" cy="9243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Q-Table Lookup</a:t>
            </a:r>
          </a:p>
        </p:txBody>
      </p:sp>
      <p:sp>
        <p:nvSpPr>
          <p:cNvPr id="11" name="Rectangle: Rounded Corners 10">
            <a:extLst>
              <a:ext uri="{FF2B5EF4-FFF2-40B4-BE49-F238E27FC236}">
                <a16:creationId xmlns:a16="http://schemas.microsoft.com/office/drawing/2014/main" id="{E550A5EE-A19D-D600-5B62-24495F27752E}"/>
              </a:ext>
            </a:extLst>
          </p:cNvPr>
          <p:cNvSpPr/>
          <p:nvPr/>
        </p:nvSpPr>
        <p:spPr>
          <a:xfrm>
            <a:off x="3917673" y="3978217"/>
            <a:ext cx="2857501"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a:latin typeface="Times New Roman" panose="02020603050405020304" pitchFamily="18" charset="0"/>
                <a:cs typeface="Times New Roman" panose="02020603050405020304" pitchFamily="18" charset="0"/>
              </a:rPr>
              <a:t>ε-</a:t>
            </a:r>
            <a:r>
              <a:rPr lang="en-US">
                <a:latin typeface="Times New Roman" panose="02020603050405020304" pitchFamily="18" charset="0"/>
                <a:cs typeface="Times New Roman" panose="02020603050405020304" pitchFamily="18" charset="0"/>
              </a:rPr>
              <a:t>Greedy Decision Node</a:t>
            </a:r>
          </a:p>
          <a:p>
            <a:pPr algn="ctr"/>
            <a:r>
              <a:rPr lang="en-US">
                <a:latin typeface="Times New Roman" panose="02020603050405020304" pitchFamily="18" charset="0"/>
                <a:cs typeface="Times New Roman" panose="02020603050405020304" pitchFamily="18" charset="0"/>
              </a:rPr>
              <a:t>(Generate random number)</a:t>
            </a:r>
          </a:p>
        </p:txBody>
      </p:sp>
      <p:cxnSp>
        <p:nvCxnSpPr>
          <p:cNvPr id="21" name="Straight Arrow Connector 20">
            <a:extLst>
              <a:ext uri="{FF2B5EF4-FFF2-40B4-BE49-F238E27FC236}">
                <a16:creationId xmlns:a16="http://schemas.microsoft.com/office/drawing/2014/main" id="{FB731F75-B07F-88FD-070E-0CAAE33B1D5B}"/>
              </a:ext>
            </a:extLst>
          </p:cNvPr>
          <p:cNvCxnSpPr>
            <a:cxnSpLocks/>
            <a:stCxn id="2" idx="2"/>
            <a:endCxn id="7" idx="0"/>
          </p:cNvCxnSpPr>
          <p:nvPr/>
        </p:nvCxnSpPr>
        <p:spPr>
          <a:xfrm>
            <a:off x="5346424" y="2155802"/>
            <a:ext cx="0" cy="43182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41DE2417-C34A-CD24-A462-9A7180538990}"/>
              </a:ext>
            </a:extLst>
          </p:cNvPr>
          <p:cNvCxnSpPr>
            <a:cxnSpLocks/>
            <a:stCxn id="7" idx="2"/>
            <a:endCxn id="11" idx="0"/>
          </p:cNvCxnSpPr>
          <p:nvPr/>
        </p:nvCxnSpPr>
        <p:spPr>
          <a:xfrm>
            <a:off x="5346424" y="3511966"/>
            <a:ext cx="0" cy="4662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Rectangle: Rounded Corners 32">
            <a:extLst>
              <a:ext uri="{FF2B5EF4-FFF2-40B4-BE49-F238E27FC236}">
                <a16:creationId xmlns:a16="http://schemas.microsoft.com/office/drawing/2014/main" id="{127BE202-E5CE-7CDA-CCED-AF1026AEE71E}"/>
              </a:ext>
            </a:extLst>
          </p:cNvPr>
          <p:cNvSpPr/>
          <p:nvPr/>
        </p:nvSpPr>
        <p:spPr>
          <a:xfrm>
            <a:off x="824948" y="3978217"/>
            <a:ext cx="1928191"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Random action </a:t>
            </a:r>
          </a:p>
          <a:p>
            <a:pPr algn="ctr"/>
            <a:r>
              <a:rPr lang="en-US">
                <a:latin typeface="Times New Roman" panose="02020603050405020304" pitchFamily="18" charset="0"/>
                <a:cs typeface="Times New Roman" panose="02020603050405020304" pitchFamily="18" charset="0"/>
              </a:rPr>
              <a:t>(Explore new possibility)</a:t>
            </a:r>
          </a:p>
        </p:txBody>
      </p:sp>
      <p:sp>
        <p:nvSpPr>
          <p:cNvPr id="35" name="Rectangle: Rounded Corners 34">
            <a:extLst>
              <a:ext uri="{FF2B5EF4-FFF2-40B4-BE49-F238E27FC236}">
                <a16:creationId xmlns:a16="http://schemas.microsoft.com/office/drawing/2014/main" id="{081D5428-17AA-914B-35E7-042EA52CC5BF}"/>
              </a:ext>
            </a:extLst>
          </p:cNvPr>
          <p:cNvSpPr/>
          <p:nvPr/>
        </p:nvSpPr>
        <p:spPr>
          <a:xfrm>
            <a:off x="7967042" y="3978217"/>
            <a:ext cx="1882636"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Greedy Action</a:t>
            </a:r>
          </a:p>
          <a:p>
            <a:pPr algn="ctr"/>
            <a:r>
              <a:rPr lang="en-US"/>
              <a:t>(Select argmax Q(s,a))</a:t>
            </a:r>
          </a:p>
        </p:txBody>
      </p:sp>
      <p:cxnSp>
        <p:nvCxnSpPr>
          <p:cNvPr id="37" name="Straight Arrow Connector 36">
            <a:extLst>
              <a:ext uri="{FF2B5EF4-FFF2-40B4-BE49-F238E27FC236}">
                <a16:creationId xmlns:a16="http://schemas.microsoft.com/office/drawing/2014/main" id="{BEFEE1DD-6F85-C648-0835-4543F2C3B9D8}"/>
              </a:ext>
            </a:extLst>
          </p:cNvPr>
          <p:cNvCxnSpPr>
            <a:cxnSpLocks/>
            <a:stCxn id="11" idx="1"/>
            <a:endCxn id="33" idx="3"/>
          </p:cNvCxnSpPr>
          <p:nvPr/>
        </p:nvCxnSpPr>
        <p:spPr>
          <a:xfrm flipH="1">
            <a:off x="2753139" y="4440385"/>
            <a:ext cx="1164534"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Straight Arrow Connector 38">
            <a:extLst>
              <a:ext uri="{FF2B5EF4-FFF2-40B4-BE49-F238E27FC236}">
                <a16:creationId xmlns:a16="http://schemas.microsoft.com/office/drawing/2014/main" id="{F50E82EE-4238-1759-5674-B342B652B29B}"/>
              </a:ext>
            </a:extLst>
          </p:cNvPr>
          <p:cNvCxnSpPr>
            <a:cxnSpLocks/>
            <a:stCxn id="11" idx="3"/>
            <a:endCxn id="35" idx="1"/>
          </p:cNvCxnSpPr>
          <p:nvPr/>
        </p:nvCxnSpPr>
        <p:spPr>
          <a:xfrm>
            <a:off x="6775174" y="4440385"/>
            <a:ext cx="1191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8546774-4802-E320-BDFF-B17E2A172CA2}"/>
              </a:ext>
            </a:extLst>
          </p:cNvPr>
          <p:cNvSpPr txBox="1"/>
          <p:nvPr/>
        </p:nvSpPr>
        <p:spPr>
          <a:xfrm>
            <a:off x="2864125" y="4053371"/>
            <a:ext cx="1053548" cy="307777"/>
          </a:xfrm>
          <a:prstGeom prst="rect">
            <a:avLst/>
          </a:prstGeom>
          <a:noFill/>
        </p:spPr>
        <p:txBody>
          <a:bodyPr wrap="square" rtlCol="0">
            <a:spAutoFit/>
          </a:bodyPr>
          <a:lstStyle/>
          <a:p>
            <a:r>
              <a:rPr lang="en-US"/>
              <a:t>if rand &lt; </a:t>
            </a:r>
            <a:r>
              <a:rPr lang="el-GR"/>
              <a:t>ε</a:t>
            </a:r>
            <a:endParaRPr lang="en-US"/>
          </a:p>
        </p:txBody>
      </p:sp>
      <p:sp>
        <p:nvSpPr>
          <p:cNvPr id="41" name="TextBox 40">
            <a:extLst>
              <a:ext uri="{FF2B5EF4-FFF2-40B4-BE49-F238E27FC236}">
                <a16:creationId xmlns:a16="http://schemas.microsoft.com/office/drawing/2014/main" id="{080DB32E-A8C8-5964-7947-6821F9462AF5}"/>
              </a:ext>
            </a:extLst>
          </p:cNvPr>
          <p:cNvSpPr txBox="1"/>
          <p:nvPr/>
        </p:nvSpPr>
        <p:spPr>
          <a:xfrm>
            <a:off x="6935028" y="4053371"/>
            <a:ext cx="1053548" cy="307777"/>
          </a:xfrm>
          <a:prstGeom prst="rect">
            <a:avLst/>
          </a:prstGeom>
          <a:noFill/>
        </p:spPr>
        <p:txBody>
          <a:bodyPr wrap="square" rtlCol="0">
            <a:spAutoFit/>
          </a:bodyPr>
          <a:lstStyle/>
          <a:p>
            <a:r>
              <a:rPr lang="en-US"/>
              <a:t>if rand &gt; </a:t>
            </a:r>
            <a:r>
              <a:rPr lang="el-GR"/>
              <a:t>ε</a:t>
            </a:r>
            <a:endParaRPr lang="en-US"/>
          </a:p>
        </p:txBody>
      </p:sp>
      <p:cxnSp>
        <p:nvCxnSpPr>
          <p:cNvPr id="47" name="Straight Connector 46">
            <a:extLst>
              <a:ext uri="{FF2B5EF4-FFF2-40B4-BE49-F238E27FC236}">
                <a16:creationId xmlns:a16="http://schemas.microsoft.com/office/drawing/2014/main" id="{AA078DC7-1559-9748-D99A-CAB7BD70ADDE}"/>
              </a:ext>
            </a:extLst>
          </p:cNvPr>
          <p:cNvCxnSpPr>
            <a:stCxn id="33" idx="2"/>
          </p:cNvCxnSpPr>
          <p:nvPr/>
        </p:nvCxnSpPr>
        <p:spPr>
          <a:xfrm flipH="1">
            <a:off x="1779104" y="4902553"/>
            <a:ext cx="9940" cy="583847"/>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Straight Connector 47">
            <a:extLst>
              <a:ext uri="{FF2B5EF4-FFF2-40B4-BE49-F238E27FC236}">
                <a16:creationId xmlns:a16="http://schemas.microsoft.com/office/drawing/2014/main" id="{879367FA-B4C0-0EF2-05CE-453821816008}"/>
              </a:ext>
            </a:extLst>
          </p:cNvPr>
          <p:cNvCxnSpPr/>
          <p:nvPr/>
        </p:nvCxnSpPr>
        <p:spPr>
          <a:xfrm flipH="1">
            <a:off x="8908360" y="4902553"/>
            <a:ext cx="9940" cy="583847"/>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0" name="Straight Connector 49">
            <a:extLst>
              <a:ext uri="{FF2B5EF4-FFF2-40B4-BE49-F238E27FC236}">
                <a16:creationId xmlns:a16="http://schemas.microsoft.com/office/drawing/2014/main" id="{E5FE1379-BA72-0A10-96B4-41E4720B1890}"/>
              </a:ext>
            </a:extLst>
          </p:cNvPr>
          <p:cNvCxnSpPr/>
          <p:nvPr/>
        </p:nvCxnSpPr>
        <p:spPr>
          <a:xfrm>
            <a:off x="1779104" y="5486400"/>
            <a:ext cx="7129256" cy="0"/>
          </a:xfrm>
          <a:prstGeom prst="line">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2" name="Straight Arrow Connector 51">
            <a:extLst>
              <a:ext uri="{FF2B5EF4-FFF2-40B4-BE49-F238E27FC236}">
                <a16:creationId xmlns:a16="http://schemas.microsoft.com/office/drawing/2014/main" id="{64278BE8-C6B4-53E6-5967-980B6EE24321}"/>
              </a:ext>
            </a:extLst>
          </p:cNvPr>
          <p:cNvCxnSpPr/>
          <p:nvPr/>
        </p:nvCxnSpPr>
        <p:spPr>
          <a:xfrm>
            <a:off x="5343732" y="5486400"/>
            <a:ext cx="0" cy="52677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4" name="Rectangle: Rounded Corners 53">
            <a:extLst>
              <a:ext uri="{FF2B5EF4-FFF2-40B4-BE49-F238E27FC236}">
                <a16:creationId xmlns:a16="http://schemas.microsoft.com/office/drawing/2014/main" id="{CC772683-08EE-B1C9-70AA-C7B3B9CABD96}"/>
              </a:ext>
            </a:extLst>
          </p:cNvPr>
          <p:cNvSpPr/>
          <p:nvPr/>
        </p:nvSpPr>
        <p:spPr>
          <a:xfrm>
            <a:off x="4517541" y="6003234"/>
            <a:ext cx="1876633" cy="7117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Times New Roman" panose="02020603050405020304" pitchFamily="18" charset="0"/>
                <a:cs typeface="Times New Roman" panose="02020603050405020304" pitchFamily="18" charset="0"/>
              </a:rPr>
              <a:t>Selected Action (a)</a:t>
            </a:r>
          </a:p>
        </p:txBody>
      </p:sp>
    </p:spTree>
    <p:extLst>
      <p:ext uri="{BB962C8B-B14F-4D97-AF65-F5344CB8AC3E}">
        <p14:creationId xmlns:p14="http://schemas.microsoft.com/office/powerpoint/2010/main" val="2829439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8496D-55A3-9422-93CA-C03804E5F014}"/>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CB1029F6-AAE3-159F-20C1-C7B42E459E41}"/>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C54AEBB8-AC8D-BA53-0530-E9F0EC8F5AD3}"/>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5C7643E-89F4-CFA9-4E4C-403B29A82DCC}"/>
              </a:ext>
            </a:extLst>
          </p:cNvPr>
          <p:cNvPicPr>
            <a:picLocks noChangeAspect="1"/>
          </p:cNvPicPr>
          <p:nvPr/>
        </p:nvPicPr>
        <p:blipFill>
          <a:blip r:embed="rId3"/>
          <a:stretch>
            <a:fillRect/>
          </a:stretch>
        </p:blipFill>
        <p:spPr>
          <a:xfrm>
            <a:off x="83587" y="6268657"/>
            <a:ext cx="5380186" cy="403895"/>
          </a:xfrm>
          <a:prstGeom prst="rect">
            <a:avLst/>
          </a:prstGeom>
        </p:spPr>
      </p:pic>
      <p:sp>
        <p:nvSpPr>
          <p:cNvPr id="3" name="TextBox 2">
            <a:extLst>
              <a:ext uri="{FF2B5EF4-FFF2-40B4-BE49-F238E27FC236}">
                <a16:creationId xmlns:a16="http://schemas.microsoft.com/office/drawing/2014/main" id="{C7B91DE4-03BC-F0CE-F079-248082608563}"/>
              </a:ext>
            </a:extLst>
          </p:cNvPr>
          <p:cNvSpPr txBox="1"/>
          <p:nvPr/>
        </p:nvSpPr>
        <p:spPr>
          <a:xfrm>
            <a:off x="293867" y="1888435"/>
            <a:ext cx="4959626" cy="2308324"/>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Purpose:</a:t>
            </a:r>
          </a:p>
          <a:p>
            <a:r>
              <a:rPr lang="en-US" sz="1600">
                <a:latin typeface="Times New Roman" panose="02020603050405020304" pitchFamily="18" charset="0"/>
                <a:cs typeface="Times New Roman" panose="02020603050405020304" pitchFamily="18" charset="0"/>
              </a:rPr>
              <a:t>The agent’s policy selects an action as a single integer (an action index). However, the environment requires a detailed action that specifies: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Which stock to use (stock_idx)</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What product size to cut (size, typically a tuple (width, height))</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At which position on the stock to perform the cut (position, a tuple (x, y))</a:t>
            </a:r>
          </a:p>
        </p:txBody>
      </p:sp>
      <p:sp>
        <p:nvSpPr>
          <p:cNvPr id="5" name="TextBox 4">
            <a:extLst>
              <a:ext uri="{FF2B5EF4-FFF2-40B4-BE49-F238E27FC236}">
                <a16:creationId xmlns:a16="http://schemas.microsoft.com/office/drawing/2014/main" id="{CE940D9C-6D7E-B82D-AD7B-733A7F541D61}"/>
              </a:ext>
            </a:extLst>
          </p:cNvPr>
          <p:cNvSpPr txBox="1"/>
          <p:nvPr/>
        </p:nvSpPr>
        <p:spPr>
          <a:xfrm>
            <a:off x="5887278" y="1232452"/>
            <a:ext cx="5840895" cy="5755422"/>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How it works:</a:t>
            </a:r>
          </a:p>
          <a:p>
            <a:r>
              <a:rPr lang="en-US" sz="1600">
                <a:latin typeface="Times New Roman" panose="02020603050405020304" pitchFamily="18" charset="0"/>
                <a:cs typeface="Times New Roman" panose="02020603050405020304" pitchFamily="18" charset="0"/>
              </a:rPr>
              <a:t>Mapping to Product::</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action index is first used to select a product. This is done with the expression:</a:t>
            </a:r>
          </a:p>
          <a:p>
            <a:pPr lvl="4" algn="ctr"/>
            <a:r>
              <a:rPr lang="en-US" sz="1600">
                <a:latin typeface="Times New Roman" panose="02020603050405020304" pitchFamily="18" charset="0"/>
                <a:cs typeface="Times New Roman" panose="02020603050405020304" pitchFamily="18" charset="0"/>
              </a:rPr>
              <a:t>Product index=action%number_of_products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This modulo operation ensures that the selected product index is within the valid range of available products</a:t>
            </a:r>
          </a:p>
          <a:p>
            <a:pPr lvl="4"/>
            <a:r>
              <a:rPr lang="en-US" sz="1600">
                <a:latin typeface="Times New Roman" panose="02020603050405020304" pitchFamily="18" charset="0"/>
                <a:cs typeface="Times New Roman" panose="02020603050405020304" pitchFamily="18" charset="0"/>
              </a:rPr>
              <a:t>Mapping to Stocks: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Next, the action index is used to select the stock. This is calculated as:</a:t>
            </a:r>
          </a:p>
          <a:p>
            <a:pPr lvl="4" algn="ctr"/>
            <a:r>
              <a:rPr lang="en-US" sz="1600">
                <a:latin typeface="Times New Roman" panose="02020603050405020304" pitchFamily="18" charset="0"/>
                <a:cs typeface="Times New Roman" panose="02020603050405020304" pitchFamily="18" charset="0"/>
              </a:rPr>
              <a:t>stock index=(action//number_of_products)%number_of_stocks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Here, the floor division (//) reduces the action index by effectively “removing” the product choice, and then the modulo ensures the stock index is valid.</a:t>
            </a:r>
          </a:p>
          <a:p>
            <a:pPr lvl="4"/>
            <a:r>
              <a:rPr lang="en-US" sz="1600">
                <a:latin typeface="Times New Roman" panose="02020603050405020304" pitchFamily="18" charset="0"/>
                <a:cs typeface="Times New Roman" panose="02020603050405020304" pitchFamily="18" charset="0"/>
              </a:rPr>
              <a:t>Finding a Valid Position:</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Once the product (with its size, e.g. (prod_w, prod_h)) and stock (with its available area) are chosen, the code iterates over possible positions in the selected stock to find a place where the product can be cut without overlapping existing cuts.</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If a valid position (x, y) is found—where the area in the stock is completely available (cells are marked as free)—then the action conversion returns an environment action</a:t>
            </a:r>
          </a:p>
          <a:p>
            <a:pPr marL="285750" lvl="4" indent="-285750">
              <a:buFont typeface="Courier New" panose="02070309020205020404" pitchFamily="49" charset="0"/>
              <a:buChar char="o"/>
            </a:pPr>
            <a:endParaRPr lang="en-US" sz="160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056CAF6-701E-AD48-7AA5-A7C0633FB0EB}"/>
              </a:ext>
            </a:extLst>
          </p:cNvPr>
          <p:cNvSpPr txBox="1"/>
          <p:nvPr/>
        </p:nvSpPr>
        <p:spPr>
          <a:xfrm>
            <a:off x="248478" y="1232452"/>
            <a:ext cx="4959626"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 Action Conversion</a:t>
            </a:r>
          </a:p>
        </p:txBody>
      </p:sp>
    </p:spTree>
    <p:extLst>
      <p:ext uri="{BB962C8B-B14F-4D97-AF65-F5344CB8AC3E}">
        <p14:creationId xmlns:p14="http://schemas.microsoft.com/office/powerpoint/2010/main" val="4166220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9D076-5F7F-DCFC-AC7E-F1005527A75A}"/>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4482F349-7C0D-D4CE-A99E-0179E2A668EE}"/>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A3032019-E912-390D-6B8D-1D94D984BDEE}"/>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ECD14734-9FB0-3EA2-2EAF-E89BEC108EFB}"/>
              </a:ext>
            </a:extLst>
          </p:cNvPr>
          <p:cNvPicPr>
            <a:picLocks noChangeAspect="1"/>
          </p:cNvPicPr>
          <p:nvPr/>
        </p:nvPicPr>
        <p:blipFill>
          <a:blip r:embed="rId3"/>
          <a:stretch>
            <a:fillRect/>
          </a:stretch>
        </p:blipFill>
        <p:spPr>
          <a:xfrm>
            <a:off x="83587" y="6268657"/>
            <a:ext cx="5380186" cy="403895"/>
          </a:xfrm>
          <a:prstGeom prst="rect">
            <a:avLst/>
          </a:prstGeom>
        </p:spPr>
      </p:pic>
      <p:sp>
        <p:nvSpPr>
          <p:cNvPr id="2" name="Rectangle 1">
            <a:extLst>
              <a:ext uri="{FF2B5EF4-FFF2-40B4-BE49-F238E27FC236}">
                <a16:creationId xmlns:a16="http://schemas.microsoft.com/office/drawing/2014/main" id="{0B7F9CDC-4379-BF5F-B797-522FB312E91D}"/>
              </a:ext>
            </a:extLst>
          </p:cNvPr>
          <p:cNvSpPr/>
          <p:nvPr/>
        </p:nvSpPr>
        <p:spPr>
          <a:xfrm>
            <a:off x="4268856" y="1212974"/>
            <a:ext cx="1903344" cy="6456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Action Index (a)</a:t>
            </a:r>
          </a:p>
        </p:txBody>
      </p:sp>
      <p:sp>
        <p:nvSpPr>
          <p:cNvPr id="7" name="Rectangle: Rounded Corners 6">
            <a:extLst>
              <a:ext uri="{FF2B5EF4-FFF2-40B4-BE49-F238E27FC236}">
                <a16:creationId xmlns:a16="http://schemas.microsoft.com/office/drawing/2014/main" id="{DABD4D6D-C2BA-1640-796A-15F3CAD54D2D}"/>
              </a:ext>
            </a:extLst>
          </p:cNvPr>
          <p:cNvSpPr/>
          <p:nvPr/>
        </p:nvSpPr>
        <p:spPr>
          <a:xfrm>
            <a:off x="3858867" y="2246425"/>
            <a:ext cx="2723322" cy="7756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Calculate Product Index</a:t>
            </a:r>
          </a:p>
          <a:p>
            <a:pPr algn="ctr"/>
            <a:r>
              <a:rPr lang="pt-BR">
                <a:latin typeface="Times New Roman" panose="02020603050405020304" pitchFamily="18" charset="0"/>
                <a:cs typeface="Times New Roman" panose="02020603050405020304" pitchFamily="18" charset="0"/>
              </a:rPr>
              <a:t>prod_index = a % num_prods</a:t>
            </a:r>
            <a:endParaRPr lang="en-US">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F017C97A-AAD2-2C99-0FF1-422040A66A19}"/>
              </a:ext>
            </a:extLst>
          </p:cNvPr>
          <p:cNvSpPr/>
          <p:nvPr/>
        </p:nvSpPr>
        <p:spPr>
          <a:xfrm>
            <a:off x="3153189" y="3399945"/>
            <a:ext cx="4134678" cy="7099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 Calculate Stock Index: </a:t>
            </a:r>
          </a:p>
          <a:p>
            <a:pPr algn="ctr"/>
            <a:r>
              <a:rPr lang="en-US">
                <a:latin typeface="Times New Roman" panose="02020603050405020304" pitchFamily="18" charset="0"/>
                <a:cs typeface="Times New Roman" panose="02020603050405020304" pitchFamily="18" charset="0"/>
              </a:rPr>
              <a:t> stock_index = (a // num_prods) % num_stocks </a:t>
            </a:r>
          </a:p>
        </p:txBody>
      </p:sp>
      <p:sp>
        <p:nvSpPr>
          <p:cNvPr id="5" name="TextBox 4">
            <a:extLst>
              <a:ext uri="{FF2B5EF4-FFF2-40B4-BE49-F238E27FC236}">
                <a16:creationId xmlns:a16="http://schemas.microsoft.com/office/drawing/2014/main" id="{D97057D6-BDDF-7558-E76D-2AB49D0FBE08}"/>
              </a:ext>
            </a:extLst>
          </p:cNvPr>
          <p:cNvSpPr txBox="1"/>
          <p:nvPr/>
        </p:nvSpPr>
        <p:spPr>
          <a:xfrm>
            <a:off x="248478" y="1232452"/>
            <a:ext cx="3568148"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 Action Conversion</a:t>
            </a:r>
          </a:p>
        </p:txBody>
      </p:sp>
      <p:sp>
        <p:nvSpPr>
          <p:cNvPr id="6" name="Rectangle: Rounded Corners 5">
            <a:extLst>
              <a:ext uri="{FF2B5EF4-FFF2-40B4-BE49-F238E27FC236}">
                <a16:creationId xmlns:a16="http://schemas.microsoft.com/office/drawing/2014/main" id="{805FC6C1-7EED-A5A7-EA34-D9E60D061782}"/>
              </a:ext>
            </a:extLst>
          </p:cNvPr>
          <p:cNvSpPr/>
          <p:nvPr/>
        </p:nvSpPr>
        <p:spPr>
          <a:xfrm>
            <a:off x="3153189" y="4522884"/>
            <a:ext cx="4134678" cy="924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Find a Valid Position on Selected Stock</a:t>
            </a:r>
          </a:p>
          <a:p>
            <a:pPr algn="ctr"/>
            <a:r>
              <a:rPr lang="en-US">
                <a:latin typeface="Times New Roman" panose="02020603050405020304" pitchFamily="18" charset="0"/>
                <a:cs typeface="Times New Roman" panose="02020603050405020304" pitchFamily="18" charset="0"/>
              </a:rPr>
              <a:t>(Iterate possible (x,y) positions until a free area is found that fits product size)</a:t>
            </a:r>
          </a:p>
        </p:txBody>
      </p:sp>
      <p:sp>
        <p:nvSpPr>
          <p:cNvPr id="8" name="Rectangle: Rounded Corners 7">
            <a:extLst>
              <a:ext uri="{FF2B5EF4-FFF2-40B4-BE49-F238E27FC236}">
                <a16:creationId xmlns:a16="http://schemas.microsoft.com/office/drawing/2014/main" id="{2BF7CEB4-6AAE-9C7F-8A0E-8EB0FD1CFB0F}"/>
              </a:ext>
            </a:extLst>
          </p:cNvPr>
          <p:cNvSpPr/>
          <p:nvPr/>
        </p:nvSpPr>
        <p:spPr>
          <a:xfrm>
            <a:off x="3730900" y="5732655"/>
            <a:ext cx="2979256" cy="9427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Final Environment Action:</a:t>
            </a:r>
          </a:p>
          <a:p>
            <a:pPr algn="ctr"/>
            <a:r>
              <a:rPr lang="en-US">
                <a:latin typeface="Times New Roman" panose="02020603050405020304" pitchFamily="18" charset="0"/>
                <a:cs typeface="Times New Roman" panose="02020603050405020304" pitchFamily="18" charset="0"/>
              </a:rPr>
              <a:t>{ “</a:t>
            </a:r>
            <a:r>
              <a:rPr lang="pt-BR">
                <a:latin typeface="Times New Roman" panose="02020603050405020304" pitchFamily="18" charset="0"/>
                <a:cs typeface="Times New Roman" panose="02020603050405020304" pitchFamily="18" charset="0"/>
              </a:rPr>
              <a:t>stock_idx": stock_index,</a:t>
            </a:r>
          </a:p>
          <a:p>
            <a:pPr algn="ctr"/>
            <a:r>
              <a:rPr lang="pt-BR">
                <a:latin typeface="Times New Roman" panose="02020603050405020304" pitchFamily="18" charset="0"/>
                <a:cs typeface="Times New Roman" panose="02020603050405020304" pitchFamily="18" charset="0"/>
              </a:rPr>
              <a:t>“size”: (prod_w, prod_h),</a:t>
            </a:r>
          </a:p>
          <a:p>
            <a:pPr algn="ctr"/>
            <a:r>
              <a:rPr lang="pt-BR">
                <a:latin typeface="Times New Roman" panose="02020603050405020304" pitchFamily="18" charset="0"/>
                <a:cs typeface="Times New Roman" panose="02020603050405020304" pitchFamily="18" charset="0"/>
              </a:rPr>
              <a:t>“position”: (x,y) }</a:t>
            </a:r>
          </a:p>
        </p:txBody>
      </p:sp>
      <p:cxnSp>
        <p:nvCxnSpPr>
          <p:cNvPr id="10" name="Straight Arrow Connector 9">
            <a:extLst>
              <a:ext uri="{FF2B5EF4-FFF2-40B4-BE49-F238E27FC236}">
                <a16:creationId xmlns:a16="http://schemas.microsoft.com/office/drawing/2014/main" id="{8236FBEB-6689-AA13-F873-B240D620B1A0}"/>
              </a:ext>
            </a:extLst>
          </p:cNvPr>
          <p:cNvCxnSpPr>
            <a:stCxn id="2" idx="2"/>
            <a:endCxn id="7" idx="0"/>
          </p:cNvCxnSpPr>
          <p:nvPr/>
        </p:nvCxnSpPr>
        <p:spPr>
          <a:xfrm>
            <a:off x="5220528" y="1858618"/>
            <a:ext cx="0" cy="38780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AE57ECD2-1368-9B37-7092-2813BB1C5B6E}"/>
              </a:ext>
            </a:extLst>
          </p:cNvPr>
          <p:cNvCxnSpPr>
            <a:stCxn id="7" idx="2"/>
            <a:endCxn id="11" idx="0"/>
          </p:cNvCxnSpPr>
          <p:nvPr/>
        </p:nvCxnSpPr>
        <p:spPr>
          <a:xfrm>
            <a:off x="5220528" y="3022039"/>
            <a:ext cx="0" cy="37790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0BA151E3-8973-3991-C2C3-3EA2F75601FB}"/>
              </a:ext>
            </a:extLst>
          </p:cNvPr>
          <p:cNvCxnSpPr>
            <a:stCxn id="11" idx="2"/>
            <a:endCxn id="6" idx="0"/>
          </p:cNvCxnSpPr>
          <p:nvPr/>
        </p:nvCxnSpPr>
        <p:spPr>
          <a:xfrm>
            <a:off x="5220528" y="4109917"/>
            <a:ext cx="0" cy="4129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7BF33EBA-DACD-05DC-A9CB-DBBA06C4983F}"/>
              </a:ext>
            </a:extLst>
          </p:cNvPr>
          <p:cNvCxnSpPr>
            <a:stCxn id="6" idx="2"/>
            <a:endCxn id="8" idx="0"/>
          </p:cNvCxnSpPr>
          <p:nvPr/>
        </p:nvCxnSpPr>
        <p:spPr>
          <a:xfrm>
            <a:off x="5220528" y="5447220"/>
            <a:ext cx="0" cy="28543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08178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65E63-7E0E-41FD-39E0-5EFC3F9C4D69}"/>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86CD3320-3896-607B-D770-30D07AF9D623}"/>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42817340-6F7D-D63E-F487-24EA431D9F4D}"/>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3.5 Action Conversion – Update Q-Table</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831FBC88-B76C-20C0-ACBB-4B5AB57EA95B}"/>
              </a:ext>
            </a:extLst>
          </p:cNvPr>
          <p:cNvPicPr>
            <a:picLocks noChangeAspect="1"/>
          </p:cNvPicPr>
          <p:nvPr/>
        </p:nvPicPr>
        <p:blipFill>
          <a:blip r:embed="rId3"/>
          <a:stretch>
            <a:fillRect/>
          </a:stretch>
        </p:blipFill>
        <p:spPr>
          <a:xfrm>
            <a:off x="83587" y="6268657"/>
            <a:ext cx="5380186" cy="40389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1A78B67-DA3E-547C-30D0-503142B52275}"/>
                  </a:ext>
                </a:extLst>
              </p:cNvPr>
              <p:cNvSpPr txBox="1"/>
              <p:nvPr/>
            </p:nvSpPr>
            <p:spPr>
              <a:xfrm>
                <a:off x="293867" y="1888435"/>
                <a:ext cx="5918090" cy="5514330"/>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Purpose:</a:t>
                </a:r>
              </a:p>
              <a:p>
                <a:r>
                  <a:rPr lang="en-US" sz="1600">
                    <a:latin typeface="Times New Roman" panose="02020603050405020304" pitchFamily="18" charset="0"/>
                    <a:cs typeface="Times New Roman" panose="02020603050405020304" pitchFamily="18" charset="0"/>
                  </a:rPr>
                  <a:t>After executing an action, the agent receives a reward and observes the next state. The Q-Table must then be updated to reflect the new knowledge about the quality of that state-action pair</a:t>
                </a:r>
              </a:p>
              <a:p>
                <a:r>
                  <a:rPr lang="en-US" sz="1600">
                    <a:latin typeface="Times New Roman" panose="02020603050405020304" pitchFamily="18" charset="0"/>
                    <a:cs typeface="Times New Roman" panose="02020603050405020304" pitchFamily="18" charset="0"/>
                  </a:rPr>
                  <a:t>Update Formula (Bellman Equation)</a:t>
                </a:r>
              </a:p>
              <a:p>
                <a:r>
                  <a:rPr lang="en-US" sz="1600">
                    <a:latin typeface="Times New Roman" panose="02020603050405020304" pitchFamily="18" charset="0"/>
                    <a:cs typeface="Times New Roman" panose="02020603050405020304" pitchFamily="18" charset="0"/>
                  </a:rPr>
                  <a:t>The update rule is derived from the Bellman Equation:</a:t>
                </a:r>
              </a:p>
              <a:p>
                <a:pPr algn="ct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𝛼</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𝑟</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𝑚𝑎𝑥𝑄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e>
                    </m:d>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Where:</a:t>
                </a:r>
              </a:p>
              <a:p>
                <a:pPr marL="342900" marR="0" lvl="0" indent="-342900">
                  <a:lnSpc>
                    <a:spcPct val="115000"/>
                  </a:lnSpc>
                  <a:buFont typeface="Symbol" panose="05050102010706020507" pitchFamily="18" charset="2"/>
                  <a:buChar char=""/>
                </a:pP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𝑠</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current state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action</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taken.</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𝑟</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immediate reward</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received after taking action </a:t>
                </a: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in state </a:t>
                </a: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next state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a possible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action</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in the next state.</a:t>
                </a:r>
              </a:p>
              <a:p>
                <a:pPr marL="342900" marR="0" lvl="0" indent="-342900">
                  <a:lnSpc>
                    <a:spcPct val="115000"/>
                  </a:lnSpc>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𝛼</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0≤</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≤1</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learning rate</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controlling how much new information overrides old information.</a:t>
                </a:r>
              </a:p>
              <a:p>
                <a:pPr marL="342900" marR="0" lvl="0" indent="-342900">
                  <a:lnSpc>
                    <a:spcPct val="115000"/>
                  </a:lnSpc>
                  <a:spcAft>
                    <a:spcPts val="1000"/>
                  </a:spcAft>
                  <a:buFont typeface="Symbol" panose="05050102010706020507" pitchFamily="18" charset="2"/>
                  <a:buChar char=""/>
                </a:pPr>
                <a14:m>
                  <m:oMath xmlns:m="http://schemas.openxmlformats.org/officeDocument/2006/math">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0≤</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≤1</m:t>
                        </m:r>
                      </m:e>
                    </m:d>
                  </m:oMath>
                </a14:m>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is the </a:t>
                </a:r>
                <a:r>
                  <a:rPr lang="en-US" sz="1600" b="1" kern="100">
                    <a:effectLst/>
                    <a:latin typeface="Times New Roman" panose="02020603050405020304" pitchFamily="18" charset="0"/>
                    <a:ea typeface="MS Mincho" panose="02020609040205080304" pitchFamily="49" charset="-128"/>
                    <a:cs typeface="Times New Roman" panose="02020603050405020304" pitchFamily="18" charset="0"/>
                  </a:rPr>
                  <a:t>discount factor</a:t>
                </a:r>
                <a:r>
                  <a:rPr lang="en-US" sz="1600" kern="100">
                    <a:effectLst/>
                    <a:latin typeface="Times New Roman" panose="02020603050405020304" pitchFamily="18" charset="0"/>
                    <a:ea typeface="MS Mincho" panose="02020609040205080304" pitchFamily="49" charset="-128"/>
                    <a:cs typeface="Times New Roman" panose="02020603050405020304" pitchFamily="18" charset="0"/>
                  </a:rPr>
                  <a:t>, determining how much future rewards are valued compared to immediate rewards.</a:t>
                </a:r>
              </a:p>
              <a:p>
                <a:endParaRPr lang="en-US" sz="1600" kern="100">
                  <a:effectLst/>
                  <a:latin typeface="Times New Roman" panose="02020603050405020304" pitchFamily="18" charset="0"/>
                  <a:ea typeface="MS Mincho" panose="02020609040205080304" pitchFamily="49" charset="-128"/>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E1A78B67-DA3E-547C-30D0-503142B52275}"/>
                  </a:ext>
                </a:extLst>
              </p:cNvPr>
              <p:cNvSpPr txBox="1">
                <a:spLocks noRot="1" noChangeAspect="1" noMove="1" noResize="1" noEditPoints="1" noAdjustHandles="1" noChangeArrowheads="1" noChangeShapeType="1" noTextEdit="1"/>
              </p:cNvSpPr>
              <p:nvPr/>
            </p:nvSpPr>
            <p:spPr>
              <a:xfrm>
                <a:off x="293867" y="1888435"/>
                <a:ext cx="5918090" cy="5514330"/>
              </a:xfrm>
              <a:prstGeom prst="rect">
                <a:avLst/>
              </a:prstGeom>
              <a:blipFill>
                <a:blip r:embed="rId4"/>
                <a:stretch>
                  <a:fillRect l="-515" t="-332" r="-10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023C4BD-B640-045A-B590-A6B2EB20984E}"/>
              </a:ext>
            </a:extLst>
          </p:cNvPr>
          <p:cNvSpPr txBox="1"/>
          <p:nvPr/>
        </p:nvSpPr>
        <p:spPr>
          <a:xfrm>
            <a:off x="248477" y="1232452"/>
            <a:ext cx="7255565" cy="523220"/>
          </a:xfrm>
          <a:prstGeom prst="rect">
            <a:avLst/>
          </a:prstGeom>
          <a:noFill/>
        </p:spPr>
        <p:txBody>
          <a:bodyPr wrap="square" rtlCol="0">
            <a:spAutoFit/>
          </a:bodyPr>
          <a:lstStyle/>
          <a:p>
            <a:r>
              <a:rPr lang="en-US" sz="2800" b="1" i="1">
                <a:solidFill>
                  <a:srgbClr val="FFC000"/>
                </a:solidFill>
                <a:latin typeface="Times New Roman" panose="02020603050405020304" pitchFamily="18" charset="0"/>
                <a:cs typeface="Times New Roman" panose="02020603050405020304" pitchFamily="18" charset="0"/>
              </a:rPr>
              <a:t>II. Q-Table Update – The Learning Process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26C7AFA-0BEC-0731-A3EB-F2AD2C5C31D9}"/>
                  </a:ext>
                </a:extLst>
              </p:cNvPr>
              <p:cNvSpPr txBox="1"/>
              <p:nvPr/>
            </p:nvSpPr>
            <p:spPr>
              <a:xfrm>
                <a:off x="6422237" y="1940507"/>
                <a:ext cx="5840895" cy="3293209"/>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How it works:</a:t>
                </a:r>
              </a:p>
              <a:p>
                <a:r>
                  <a:rPr lang="en-US" sz="1600">
                    <a:latin typeface="Times New Roman" panose="02020603050405020304" pitchFamily="18" charset="0"/>
                    <a:cs typeface="Times New Roman" panose="02020603050405020304" pitchFamily="18" charset="0"/>
                  </a:rPr>
                  <a:t>Before the Update:</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agent has a Q-value stored in the Q-table for the current state-action pair.</a:t>
                </a:r>
              </a:p>
              <a:p>
                <a:pPr lvl="4"/>
                <a:r>
                  <a:rPr lang="en-US" sz="1600">
                    <a:latin typeface="Times New Roman" panose="02020603050405020304" pitchFamily="18" charset="0"/>
                    <a:cs typeface="Times New Roman" panose="02020603050405020304" pitchFamily="18" charset="0"/>
                  </a:rPr>
                  <a:t>During the Update:</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agent computes the target value:</a:t>
                </a:r>
              </a:p>
              <a:p>
                <a:pPr lvl="4" algn="ctr"/>
                <a:r>
                  <a:rPr lang="en-US" sz="1600">
                    <a:latin typeface="Times New Roman" panose="02020603050405020304" pitchFamily="18" charset="0"/>
                    <a:cs typeface="Times New Roman" panose="02020603050405020304" pitchFamily="18" charset="0"/>
                  </a:rPr>
                  <a:t> </a:t>
                </a:r>
                <a14:m>
                  <m:oMath xmlns:m="http://schemas.openxmlformats.org/officeDocument/2006/math">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𝑟</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𝛾</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 </m:t>
                    </m:r>
                    <m:r>
                      <a:rPr lang="en-US" sz="1600" i="1" kern="100" smtClean="0">
                        <a:effectLst/>
                        <a:latin typeface="Cambria Math" panose="02040503050406030204" pitchFamily="18" charset="0"/>
                        <a:ea typeface="MS Mincho" panose="02020609040205080304" pitchFamily="49" charset="-128"/>
                        <a:cs typeface="Times New Roman" panose="02020603050405020304" pitchFamily="18" charset="0"/>
                      </a:rPr>
                      <m:t>𝑚𝑎𝑥𝑄</m:t>
                    </m:r>
                    <m:d>
                      <m:d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dPr>
                      <m:e>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𝑠</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Sup>
                          <m:sSupPr>
                            <m:ctrlP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ctrlPr>
                          </m:sSupPr>
                          <m:e>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𝑎</m:t>
                            </m:r>
                          </m:e>
                          <m:sup>
                            <m:r>
                              <a:rPr lang="en-US" sz="1600" i="1" kern="100">
                                <a:effectLst/>
                                <a:latin typeface="Cambria Math" panose="02040503050406030204" pitchFamily="18" charset="0"/>
                                <a:ea typeface="MS Mincho" panose="02020609040205080304" pitchFamily="49" charset="-128"/>
                                <a:cs typeface="Times New Roman" panose="02020603050405020304" pitchFamily="18" charset="0"/>
                              </a:rPr>
                              <m:t>′</m:t>
                            </m:r>
                          </m:sup>
                        </m:sSup>
                      </m:e>
                    </m:d>
                  </m:oMath>
                </a14:m>
                <a:endParaRPr lang="en-US" sz="1600">
                  <a:latin typeface="Times New Roman" panose="02020603050405020304" pitchFamily="18" charset="0"/>
                  <a:cs typeface="Times New Roman" panose="02020603050405020304" pitchFamily="18" charset="0"/>
                </a:endParaRP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It then adjusts the current Q-value toward this target using the learning rate 𝛼</a:t>
                </a:r>
              </a:p>
              <a:p>
                <a:pPr lvl="4"/>
                <a:r>
                  <a:rPr lang="en-US" sz="1600">
                    <a:latin typeface="Times New Roman" panose="02020603050405020304" pitchFamily="18" charset="0"/>
                    <a:cs typeface="Times New Roman" panose="02020603050405020304" pitchFamily="18" charset="0"/>
                  </a:rPr>
                  <a:t>After the Update :</a:t>
                </a:r>
              </a:p>
              <a:p>
                <a:pPr marL="285750" lvl="4" indent="-285750">
                  <a:buFont typeface="Courier New" panose="02070309020205020404" pitchFamily="49" charset="0"/>
                  <a:buChar char="o"/>
                </a:pPr>
                <a:r>
                  <a:rPr lang="en-US" sz="1600">
                    <a:latin typeface="Times New Roman" panose="02020603050405020304" pitchFamily="18" charset="0"/>
                    <a:cs typeface="Times New Roman" panose="02020603050405020304" pitchFamily="18" charset="0"/>
                  </a:rPr>
                  <a:t>The updated Q-value represents a better estimate of the expected cumulative reward if that action is taken in that state.</a:t>
                </a:r>
              </a:p>
              <a:p>
                <a:pPr lvl="4"/>
                <a:endParaRPr lang="en-US" sz="160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26C7AFA-0BEC-0731-A3EB-F2AD2C5C31D9}"/>
                  </a:ext>
                </a:extLst>
              </p:cNvPr>
              <p:cNvSpPr txBox="1">
                <a:spLocks noRot="1" noChangeAspect="1" noMove="1" noResize="1" noEditPoints="1" noAdjustHandles="1" noChangeArrowheads="1" noChangeShapeType="1" noTextEdit="1"/>
              </p:cNvSpPr>
              <p:nvPr/>
            </p:nvSpPr>
            <p:spPr>
              <a:xfrm>
                <a:off x="6422237" y="1940507"/>
                <a:ext cx="5840895" cy="3293209"/>
              </a:xfrm>
              <a:prstGeom prst="rect">
                <a:avLst/>
              </a:prstGeom>
              <a:blipFill>
                <a:blip r:embed="rId5"/>
                <a:stretch>
                  <a:fillRect l="-626" t="-555"/>
                </a:stretch>
              </a:blipFill>
            </p:spPr>
            <p:txBody>
              <a:bodyPr/>
              <a:lstStyle/>
              <a:p>
                <a:r>
                  <a:rPr lang="en-US">
                    <a:noFill/>
                  </a:rPr>
                  <a:t> </a:t>
                </a:r>
              </a:p>
            </p:txBody>
          </p:sp>
        </mc:Fallback>
      </mc:AlternateContent>
    </p:spTree>
    <p:extLst>
      <p:ext uri="{BB962C8B-B14F-4D97-AF65-F5344CB8AC3E}">
        <p14:creationId xmlns:p14="http://schemas.microsoft.com/office/powerpoint/2010/main" val="3006929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B9E2E-552E-A373-3816-37370C8E58C0}"/>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205DA2A4-1689-21CB-738E-6E2AFCFFDCFC}"/>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15D0920D-CFAD-EA9E-59B2-C956BAB36F26}"/>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a:solidFill>
                  <a:schemeClr val="accent2"/>
                </a:solidFill>
              </a:rPr>
              <a:t>3.6 Result</a:t>
            </a:r>
            <a:endParaRPr lang="x-none" sz="2800" b="1" dirty="0">
              <a:solidFill>
                <a:srgbClr val="0070C0"/>
              </a:solidFill>
              <a:latin typeface="+mj-lt"/>
            </a:endParaRPr>
          </a:p>
        </p:txBody>
      </p:sp>
      <p:pic>
        <p:nvPicPr>
          <p:cNvPr id="13" name="Picture 12">
            <a:extLst>
              <a:ext uri="{FF2B5EF4-FFF2-40B4-BE49-F238E27FC236}">
                <a16:creationId xmlns:a16="http://schemas.microsoft.com/office/drawing/2014/main" id="{C324A641-D766-0660-46AB-6302558A46F8}"/>
              </a:ext>
            </a:extLst>
          </p:cNvPr>
          <p:cNvPicPr>
            <a:picLocks noChangeAspect="1"/>
          </p:cNvPicPr>
          <p:nvPr/>
        </p:nvPicPr>
        <p:blipFill>
          <a:blip r:embed="rId3"/>
          <a:stretch>
            <a:fillRect/>
          </a:stretch>
        </p:blipFill>
        <p:spPr>
          <a:xfrm>
            <a:off x="83587" y="6268657"/>
            <a:ext cx="5380186" cy="403895"/>
          </a:xfrm>
          <a:prstGeom prst="rect">
            <a:avLst/>
          </a:prstGeom>
        </p:spPr>
      </p:pic>
      <p:graphicFrame>
        <p:nvGraphicFramePr>
          <p:cNvPr id="4" name="Table 3">
            <a:extLst>
              <a:ext uri="{FF2B5EF4-FFF2-40B4-BE49-F238E27FC236}">
                <a16:creationId xmlns:a16="http://schemas.microsoft.com/office/drawing/2014/main" id="{F692F19A-3773-135D-10D7-06AAD5BD1114}"/>
              </a:ext>
            </a:extLst>
          </p:cNvPr>
          <p:cNvGraphicFramePr>
            <a:graphicFrameLocks noGrp="1"/>
          </p:cNvGraphicFramePr>
          <p:nvPr/>
        </p:nvGraphicFramePr>
        <p:xfrm>
          <a:off x="1533940" y="1237501"/>
          <a:ext cx="6858000" cy="2011680"/>
        </p:xfrm>
        <a:graphic>
          <a:graphicData uri="http://schemas.openxmlformats.org/drawingml/2006/table">
            <a:tbl>
              <a:tblPr/>
              <a:tblGrid>
                <a:gridCol w="609600">
                  <a:extLst>
                    <a:ext uri="{9D8B030D-6E8A-4147-A177-3AD203B41FA5}">
                      <a16:colId xmlns:a16="http://schemas.microsoft.com/office/drawing/2014/main" val="4097954751"/>
                    </a:ext>
                  </a:extLst>
                </a:gridCol>
                <a:gridCol w="609600">
                  <a:extLst>
                    <a:ext uri="{9D8B030D-6E8A-4147-A177-3AD203B41FA5}">
                      <a16:colId xmlns:a16="http://schemas.microsoft.com/office/drawing/2014/main" val="3005566506"/>
                    </a:ext>
                  </a:extLst>
                </a:gridCol>
                <a:gridCol w="825500">
                  <a:extLst>
                    <a:ext uri="{9D8B030D-6E8A-4147-A177-3AD203B41FA5}">
                      <a16:colId xmlns:a16="http://schemas.microsoft.com/office/drawing/2014/main" val="3395154222"/>
                    </a:ext>
                  </a:extLst>
                </a:gridCol>
                <a:gridCol w="927100">
                  <a:extLst>
                    <a:ext uri="{9D8B030D-6E8A-4147-A177-3AD203B41FA5}">
                      <a16:colId xmlns:a16="http://schemas.microsoft.com/office/drawing/2014/main" val="4132338654"/>
                    </a:ext>
                  </a:extLst>
                </a:gridCol>
                <a:gridCol w="990600">
                  <a:extLst>
                    <a:ext uri="{9D8B030D-6E8A-4147-A177-3AD203B41FA5}">
                      <a16:colId xmlns:a16="http://schemas.microsoft.com/office/drawing/2014/main" val="98643878"/>
                    </a:ext>
                  </a:extLst>
                </a:gridCol>
                <a:gridCol w="749300">
                  <a:extLst>
                    <a:ext uri="{9D8B030D-6E8A-4147-A177-3AD203B41FA5}">
                      <a16:colId xmlns:a16="http://schemas.microsoft.com/office/drawing/2014/main" val="2602492347"/>
                    </a:ext>
                  </a:extLst>
                </a:gridCol>
                <a:gridCol w="1282700">
                  <a:extLst>
                    <a:ext uri="{9D8B030D-6E8A-4147-A177-3AD203B41FA5}">
                      <a16:colId xmlns:a16="http://schemas.microsoft.com/office/drawing/2014/main" val="3987623811"/>
                    </a:ext>
                  </a:extLst>
                </a:gridCol>
                <a:gridCol w="863600">
                  <a:extLst>
                    <a:ext uri="{9D8B030D-6E8A-4147-A177-3AD203B41FA5}">
                      <a16:colId xmlns:a16="http://schemas.microsoft.com/office/drawing/2014/main" val="2944672988"/>
                    </a:ext>
                  </a:extLst>
                </a:gridCol>
              </a:tblGrid>
              <a:tr h="182880">
                <a:tc>
                  <a:txBody>
                    <a:bodyPr/>
                    <a:lstStyle/>
                    <a:p>
                      <a:pPr algn="l" fontAlgn="b"/>
                      <a:r>
                        <a:rPr lang="en-US" sz="1100" b="0" i="0" u="none" strike="noStrike">
                          <a:solidFill>
                            <a:srgbClr val="000000"/>
                          </a:solidFill>
                          <a:effectLst/>
                          <a:latin typeface="Calibri" panose="020F0502020204030204" pitchFamily="34" charset="0"/>
                        </a:rPr>
                        <a:t>batch_id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steps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runtime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total_trim_loss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remaining_stock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used_stocks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avg_used_stock_area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total_reward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5409174"/>
                  </a:ext>
                </a:extLst>
              </a:tr>
              <a:tr h="182880">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35246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3760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419.7142857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4172.708847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9632112"/>
                  </a:ext>
                </a:extLst>
              </a:tr>
              <a:tr h="182880">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6362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273.875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48.72783836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9048286"/>
                  </a:ext>
                </a:extLst>
              </a:tr>
              <a:tr h="182880">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13112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0.007768154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1642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360.3333333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1697.795035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0549707"/>
                  </a:ext>
                </a:extLst>
              </a:tr>
              <a:tr h="182880">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20835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3923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425.4285714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2725.665617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3661285"/>
                  </a:ext>
                </a:extLst>
              </a:tr>
              <a:tr h="182880">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4637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218.5714286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115.8586754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76731490"/>
                  </a:ext>
                </a:extLst>
              </a:tr>
              <a:tr h="182880">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6378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2966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205.1428571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481.2505319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369853"/>
                  </a:ext>
                </a:extLst>
              </a:tr>
              <a:tr h="182880">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2313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0.002004623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228.1428571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79.28643512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909009"/>
                  </a:ext>
                </a:extLst>
              </a:tr>
              <a:tr h="182880">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6902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0.00386095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5826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273.125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781.9410143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3411402"/>
                  </a:ext>
                </a:extLst>
              </a:tr>
              <a:tr h="182880">
                <a:tc>
                  <a:txBody>
                    <a:bodyPr/>
                    <a:lstStyle/>
                    <a:p>
                      <a:pPr algn="r" fontAlgn="b"/>
                      <a:r>
                        <a:rPr lang="en-US"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9108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0.003006458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3841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494.6666667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355.5673233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8767180"/>
                  </a:ext>
                </a:extLst>
              </a:tr>
              <a:tr h="182880">
                <a:tc>
                  <a:txBody>
                    <a:bodyPr/>
                    <a:lstStyle/>
                    <a:p>
                      <a:pPr algn="r" fontAlgn="b"/>
                      <a:r>
                        <a:rPr lang="en-US" sz="11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0.002004623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2823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312.4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Calibri" panose="020F0502020204030204" pitchFamily="34" charset="0"/>
                        </a:rPr>
                        <a:t>-4.731796144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9254851"/>
                  </a:ext>
                </a:extLst>
              </a:tr>
            </a:tbl>
          </a:graphicData>
        </a:graphic>
      </p:graphicFrame>
      <p:pic>
        <p:nvPicPr>
          <p:cNvPr id="12" name="Picture 11">
            <a:extLst>
              <a:ext uri="{FF2B5EF4-FFF2-40B4-BE49-F238E27FC236}">
                <a16:creationId xmlns:a16="http://schemas.microsoft.com/office/drawing/2014/main" id="{E49A6E4A-DA6D-D0E0-CA98-D2E12FFAA0B2}"/>
              </a:ext>
            </a:extLst>
          </p:cNvPr>
          <p:cNvPicPr>
            <a:picLocks noChangeAspect="1"/>
          </p:cNvPicPr>
          <p:nvPr/>
        </p:nvPicPr>
        <p:blipFill>
          <a:blip r:embed="rId4"/>
          <a:stretch>
            <a:fillRect/>
          </a:stretch>
        </p:blipFill>
        <p:spPr>
          <a:xfrm>
            <a:off x="937592" y="3340998"/>
            <a:ext cx="8662136" cy="3349456"/>
          </a:xfrm>
          <a:prstGeom prst="rect">
            <a:avLst/>
          </a:prstGeom>
        </p:spPr>
      </p:pic>
    </p:spTree>
    <p:extLst>
      <p:ext uri="{BB962C8B-B14F-4D97-AF65-F5344CB8AC3E}">
        <p14:creationId xmlns:p14="http://schemas.microsoft.com/office/powerpoint/2010/main" val="2298584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a:t>
            </a:r>
            <a:r>
              <a:rPr lang="en-US" sz="2800" b="1" dirty="0">
                <a:solidFill>
                  <a:schemeClr val="bg2"/>
                </a:solidFill>
              </a:rPr>
              <a:t> </a:t>
            </a:r>
            <a:r>
              <a:rPr lang="en-US" sz="2800" b="1" dirty="0">
                <a:solidFill>
                  <a:srgbClr val="0070C0"/>
                </a:solidFill>
              </a:rPr>
              <a:t>DEMONSTRATION</a:t>
            </a: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45</a:t>
            </a:fld>
            <a:endParaRPr lang="x-none"/>
          </a:p>
        </p:txBody>
      </p:sp>
      <p:sp>
        <p:nvSpPr>
          <p:cNvPr id="28" name="AutoShape 14">
            <a:extLst>
              <a:ext uri="{FF2B5EF4-FFF2-40B4-BE49-F238E27FC236}">
                <a16:creationId xmlns:a16="http://schemas.microsoft.com/office/drawing/2014/main" id="{2A1C569F-A865-B623-213A-C10CC6DD12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10 Tips for Software Demos - Visitor Queue Blog | Identify Website Traffic">
            <a:extLst>
              <a:ext uri="{FF2B5EF4-FFF2-40B4-BE49-F238E27FC236}">
                <a16:creationId xmlns:a16="http://schemas.microsoft.com/office/drawing/2014/main" id="{2923A538-F99F-A2F0-E3CD-6789D78BF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640" y="1222255"/>
            <a:ext cx="7792720" cy="50987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BCD1BC3-72A3-BD23-CEEA-938D65F7964B}"/>
              </a:ext>
            </a:extLst>
          </p:cNvPr>
          <p:cNvPicPr>
            <a:picLocks noChangeAspect="1"/>
          </p:cNvPicPr>
          <p:nvPr/>
        </p:nvPicPr>
        <p:blipFill>
          <a:blip r:embed="rId4"/>
          <a:stretch>
            <a:fillRect/>
          </a:stretch>
        </p:blipFill>
        <p:spPr>
          <a:xfrm>
            <a:off x="283927" y="6492325"/>
            <a:ext cx="6020640" cy="171474"/>
          </a:xfrm>
          <a:prstGeom prst="rect">
            <a:avLst/>
          </a:prstGeom>
        </p:spPr>
      </p:pic>
    </p:spTree>
    <p:extLst>
      <p:ext uri="{BB962C8B-B14F-4D97-AF65-F5344CB8AC3E}">
        <p14:creationId xmlns:p14="http://schemas.microsoft.com/office/powerpoint/2010/main" val="1689646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III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CONCLUSION</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46</a:t>
            </a:fld>
            <a:endParaRPr lang="x-none" dirty="0"/>
          </a:p>
        </p:txBody>
      </p:sp>
    </p:spTree>
    <p:extLst>
      <p:ext uri="{BB962C8B-B14F-4D97-AF65-F5344CB8AC3E}">
        <p14:creationId xmlns:p14="http://schemas.microsoft.com/office/powerpoint/2010/main" val="272429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3 1.85185E-6 L 3.95833E-6 1.85185E-6 " pathEditMode="relative" rAng="0" ptsTypes="AA">
                                      <p:cBhvr>
                                        <p:cTn id="6" dur="1000" fill="hold"/>
                                        <p:tgtEl>
                                          <p:spTgt spid="19"/>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CONCLUSION</a:t>
            </a:r>
          </a:p>
        </p:txBody>
      </p:sp>
      <p:pic>
        <p:nvPicPr>
          <p:cNvPr id="7" name="Picture 6">
            <a:extLst>
              <a:ext uri="{FF2B5EF4-FFF2-40B4-BE49-F238E27FC236}">
                <a16:creationId xmlns:a16="http://schemas.microsoft.com/office/drawing/2014/main" id="{2CC74991-F884-EB62-06E2-5F2161DC2DB0}"/>
              </a:ext>
            </a:extLst>
          </p:cNvPr>
          <p:cNvPicPr>
            <a:picLocks noChangeAspect="1"/>
          </p:cNvPicPr>
          <p:nvPr/>
        </p:nvPicPr>
        <p:blipFill>
          <a:blip r:embed="rId3"/>
          <a:stretch>
            <a:fillRect/>
          </a:stretch>
        </p:blipFill>
        <p:spPr>
          <a:xfrm>
            <a:off x="284276" y="5766400"/>
            <a:ext cx="5582429" cy="924054"/>
          </a:xfrm>
          <a:prstGeom prst="rect">
            <a:avLst/>
          </a:prstGeom>
        </p:spPr>
      </p:pic>
      <p:sp>
        <p:nvSpPr>
          <p:cNvPr id="26" name="Slide Number Placeholder 4">
            <a:extLst>
              <a:ext uri="{FF2B5EF4-FFF2-40B4-BE49-F238E27FC236}">
                <a16:creationId xmlns:a16="http://schemas.microsoft.com/office/drawing/2014/main" id="{D1F491A3-966D-48E6-1CBD-B4A8C834967D}"/>
              </a:ext>
            </a:extLst>
          </p:cNvPr>
          <p:cNvSpPr>
            <a:spLocks noGrp="1"/>
          </p:cNvSpPr>
          <p:nvPr>
            <p:ph type="sldNum" sz="quarter" idx="12"/>
          </p:nvPr>
        </p:nvSpPr>
        <p:spPr>
          <a:xfrm>
            <a:off x="11458694" y="8080208"/>
            <a:ext cx="596198" cy="251969"/>
          </a:xfrm>
        </p:spPr>
        <p:txBody>
          <a:bodyPr/>
          <a:lstStyle/>
          <a:p>
            <a:fld id="{E012F146-47F9-A646-B182-8CC39B8AD32B}" type="slidenum">
              <a:rPr lang="x-none" smtClean="0"/>
              <a:pPr/>
              <a:t>47</a:t>
            </a:fld>
            <a:endParaRPr lang="x-none"/>
          </a:p>
        </p:txBody>
      </p:sp>
      <p:pic>
        <p:nvPicPr>
          <p:cNvPr id="27" name="Picture 26">
            <a:extLst>
              <a:ext uri="{FF2B5EF4-FFF2-40B4-BE49-F238E27FC236}">
                <a16:creationId xmlns:a16="http://schemas.microsoft.com/office/drawing/2014/main" id="{17CF281D-C58D-A283-69C8-4DB7B92D3CB0}"/>
              </a:ext>
            </a:extLst>
          </p:cNvPr>
          <p:cNvPicPr>
            <a:picLocks noChangeAspect="1"/>
          </p:cNvPicPr>
          <p:nvPr/>
        </p:nvPicPr>
        <p:blipFill>
          <a:blip r:embed="rId4"/>
          <a:stretch>
            <a:fillRect/>
          </a:stretch>
        </p:blipFill>
        <p:spPr>
          <a:xfrm>
            <a:off x="683163" y="8047274"/>
            <a:ext cx="3924848" cy="276264"/>
          </a:xfrm>
          <a:prstGeom prst="rect">
            <a:avLst/>
          </a:prstGeom>
        </p:spPr>
      </p:pic>
      <p:sp>
        <p:nvSpPr>
          <p:cNvPr id="3" name="TextBox 2">
            <a:extLst>
              <a:ext uri="{FF2B5EF4-FFF2-40B4-BE49-F238E27FC236}">
                <a16:creationId xmlns:a16="http://schemas.microsoft.com/office/drawing/2014/main" id="{06BE4C31-BE98-477A-34DC-85BC982C1CFD}"/>
              </a:ext>
            </a:extLst>
          </p:cNvPr>
          <p:cNvSpPr txBox="1"/>
          <p:nvPr/>
        </p:nvSpPr>
        <p:spPr>
          <a:xfrm>
            <a:off x="284276" y="1255765"/>
            <a:ext cx="6785118" cy="4739759"/>
          </a:xfrm>
          <a:prstGeom prst="rect">
            <a:avLst/>
          </a:prstGeom>
          <a:noFill/>
        </p:spPr>
        <p:txBody>
          <a:bodyPr wrap="square">
            <a:spAutoFit/>
          </a:bodyPr>
          <a:lstStyle/>
          <a:p>
            <a:pPr marL="285750" indent="-285750">
              <a:buFontTx/>
              <a:buChar char="-"/>
            </a:pPr>
            <a:r>
              <a:rPr lang="en-US" sz="1800" b="1" dirty="0">
                <a:latin typeface="Times New Roman" panose="02020603050405020304" pitchFamily="18" charset="0"/>
                <a:cs typeface="Times New Roman" panose="02020603050405020304" pitchFamily="18" charset="0"/>
              </a:rPr>
              <a:t>Research subject</a:t>
            </a:r>
            <a:r>
              <a:rPr lang="en-US" sz="1800" dirty="0">
                <a:latin typeface="Times New Roman" panose="02020603050405020304" pitchFamily="18" charset="0"/>
                <a:cs typeface="Times New Roman" panose="02020603050405020304" pitchFamily="18" charset="0"/>
              </a:rPr>
              <a:t>: The 2D cutting stock problem.</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Traditional methods</a:t>
            </a:r>
            <a:r>
              <a:rPr lang="en-US" sz="1800" dirty="0">
                <a:latin typeface="Times New Roman" panose="02020603050405020304" pitchFamily="18" charset="0"/>
                <a:cs typeface="Times New Roman" panose="02020603050405020304" pitchFamily="18" charset="0"/>
              </a:rPr>
              <a:t>: Heuristic algorithms (First Fit, Best Fit) provide quick results and save computational time but often lead to suboptimal material usage.</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Reinforcement learning</a:t>
            </a:r>
            <a:r>
              <a:rPr lang="en-US" sz="1800" dirty="0">
                <a:latin typeface="Times New Roman" panose="02020603050405020304" pitchFamily="18" charset="0"/>
                <a:cs typeface="Times New Roman" panose="02020603050405020304" pitchFamily="18" charset="0"/>
              </a:rPr>
              <a:t>: Techniques like PPO and Q-learning can autonomously learn and improve cutting strategies over time.</a:t>
            </a:r>
          </a:p>
          <a:p>
            <a:pPr marL="285750" indent="-285750">
              <a:buFontTx/>
              <a:buChar char="-"/>
            </a:pPr>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Challenges</a:t>
            </a:r>
            <a:r>
              <a:rPr lang="en-US" sz="1800" dirty="0">
                <a:latin typeface="Times New Roman" panose="02020603050405020304" pitchFamily="18" charset="0"/>
                <a:cs typeface="Times New Roman" panose="02020603050405020304" pitchFamily="18" charset="0"/>
              </a:rPr>
              <a:t>: Long training times and convergence issues.</a:t>
            </a:r>
          </a:p>
          <a:p>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Potential</a:t>
            </a:r>
            <a:r>
              <a:rPr lang="en-US" sz="1800" dirty="0">
                <a:latin typeface="Times New Roman" panose="02020603050405020304" pitchFamily="18" charset="0"/>
                <a:cs typeface="Times New Roman" panose="02020603050405020304" pitchFamily="18" charset="0"/>
              </a:rPr>
              <a:t>: Integrating AI in industrial optimization shows promise, offering more effective decision-making support.</a:t>
            </a:r>
          </a:p>
          <a:p>
            <a:endParaRPr lang="en-US" sz="1800" dirty="0">
              <a:latin typeface="Times New Roman" panose="02020603050405020304" pitchFamily="18" charset="0"/>
              <a:cs typeface="Times New Roman" panose="02020603050405020304" pitchFamily="18" charset="0"/>
            </a:endParaRPr>
          </a:p>
          <a:p>
            <a:pPr marL="285750" indent="-285750">
              <a:buFontTx/>
              <a:buChar char="-"/>
            </a:pPr>
            <a:r>
              <a:rPr lang="en-US" sz="1800" b="1" dirty="0">
                <a:latin typeface="Times New Roman" panose="02020603050405020304" pitchFamily="18" charset="0"/>
                <a:cs typeface="Times New Roman" panose="02020603050405020304" pitchFamily="18" charset="0"/>
              </a:rPr>
              <a:t>Future direction</a:t>
            </a:r>
            <a:r>
              <a:rPr lang="en-US" sz="1800" dirty="0">
                <a:latin typeface="Times New Roman" panose="02020603050405020304" pitchFamily="18" charset="0"/>
                <a:cs typeface="Times New Roman" panose="02020603050405020304" pitchFamily="18" charset="0"/>
              </a:rPr>
              <a:t>: Refine learning models and adopt hybrid approaches to further enhance performance and scalability.</a:t>
            </a:r>
          </a:p>
          <a:p>
            <a:endParaRPr lang="en-US" dirty="0"/>
          </a:p>
        </p:txBody>
      </p:sp>
      <p:pic>
        <p:nvPicPr>
          <p:cNvPr id="4" name="Picture 3">
            <a:extLst>
              <a:ext uri="{FF2B5EF4-FFF2-40B4-BE49-F238E27FC236}">
                <a16:creationId xmlns:a16="http://schemas.microsoft.com/office/drawing/2014/main" id="{1BD305DC-EDD3-1D1E-415E-D9E19EA63AE7}"/>
              </a:ext>
            </a:extLst>
          </p:cNvPr>
          <p:cNvPicPr>
            <a:picLocks noChangeAspect="1"/>
          </p:cNvPicPr>
          <p:nvPr/>
        </p:nvPicPr>
        <p:blipFill>
          <a:blip r:embed="rId5"/>
          <a:srcRect r="32610"/>
          <a:stretch/>
        </p:blipFill>
        <p:spPr>
          <a:xfrm>
            <a:off x="7227798" y="1046173"/>
            <a:ext cx="4354603" cy="3589897"/>
          </a:xfrm>
          <a:prstGeom prst="rect">
            <a:avLst/>
          </a:prstGeom>
        </p:spPr>
      </p:pic>
      <p:pic>
        <p:nvPicPr>
          <p:cNvPr id="5" name="Picture 4">
            <a:extLst>
              <a:ext uri="{FF2B5EF4-FFF2-40B4-BE49-F238E27FC236}">
                <a16:creationId xmlns:a16="http://schemas.microsoft.com/office/drawing/2014/main" id="{1CA6E46C-9E45-0BD2-A04D-9FB3F4872427}"/>
              </a:ext>
            </a:extLst>
          </p:cNvPr>
          <p:cNvPicPr>
            <a:picLocks noChangeAspect="1"/>
          </p:cNvPicPr>
          <p:nvPr/>
        </p:nvPicPr>
        <p:blipFill>
          <a:blip r:embed="rId5"/>
          <a:srcRect l="67518" b="47429"/>
          <a:stretch/>
        </p:blipFill>
        <p:spPr>
          <a:xfrm>
            <a:off x="7227798" y="4636071"/>
            <a:ext cx="2266821" cy="2038238"/>
          </a:xfrm>
          <a:prstGeom prst="rect">
            <a:avLst/>
          </a:prstGeom>
        </p:spPr>
      </p:pic>
    </p:spTree>
    <p:extLst>
      <p:ext uri="{BB962C8B-B14F-4D97-AF65-F5344CB8AC3E}">
        <p14:creationId xmlns:p14="http://schemas.microsoft.com/office/powerpoint/2010/main" val="1061915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p:nvPr/>
        </p:nvSpPr>
        <p:spPr>
          <a:xfrm>
            <a:off x="5220586" y="2521079"/>
            <a:ext cx="6825217" cy="18158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600"/>
              <a:buFont typeface="Arial"/>
              <a:buNone/>
            </a:pPr>
            <a:r>
              <a:rPr lang="en-US" sz="5600" b="1" i="0" u="none" strike="noStrike" cap="none" dirty="0">
                <a:solidFill>
                  <a:schemeClr val="bg1"/>
                </a:solidFill>
                <a:latin typeface="+mj-lt"/>
                <a:ea typeface="Times New Roman"/>
                <a:cs typeface="Times New Roman"/>
                <a:sym typeface="Times New Roman"/>
              </a:rPr>
              <a:t>THANK YOU </a:t>
            </a:r>
          </a:p>
          <a:p>
            <a:pPr marL="0" marR="0" lvl="0" indent="0" algn="l" rtl="0">
              <a:lnSpc>
                <a:spcPct val="100000"/>
              </a:lnSpc>
              <a:spcBef>
                <a:spcPts val="0"/>
              </a:spcBef>
              <a:spcAft>
                <a:spcPts val="0"/>
              </a:spcAft>
              <a:buClr>
                <a:srgbClr val="000000"/>
              </a:buClr>
              <a:buSzPts val="5600"/>
              <a:buFont typeface="Arial"/>
              <a:buNone/>
            </a:pPr>
            <a:r>
              <a:rPr lang="en-US" sz="5600" b="1" i="0" u="none" strike="noStrike" cap="none" dirty="0">
                <a:solidFill>
                  <a:schemeClr val="bg1"/>
                </a:solidFill>
                <a:latin typeface="+mj-lt"/>
                <a:ea typeface="Times New Roman"/>
                <a:cs typeface="Times New Roman"/>
                <a:sym typeface="Times New Roman"/>
              </a:rPr>
              <a:t>FOR WATCHING</a:t>
            </a:r>
            <a:endParaRPr sz="5600" b="0" i="0" u="none" strike="noStrike" cap="none" dirty="0">
              <a:solidFill>
                <a:schemeClr val="bg1"/>
              </a:solidFill>
              <a:latin typeface="+mj-lt"/>
              <a:ea typeface="Times New Roman"/>
              <a:cs typeface="Times New Roman"/>
              <a:sym typeface="Times New Roman"/>
            </a:endParaRPr>
          </a:p>
        </p:txBody>
      </p:sp>
      <p:sp>
        <p:nvSpPr>
          <p:cNvPr id="277" name="Google Shape;277;p9"/>
          <p:cNvSpPr/>
          <p:nvPr/>
        </p:nvSpPr>
        <p:spPr>
          <a:xfrm>
            <a:off x="-426720" y="1118429"/>
            <a:ext cx="266700" cy="685815"/>
          </a:xfrm>
          <a:prstGeom prst="roundRect">
            <a:avLst>
              <a:gd name="adj" fmla="val 8511"/>
            </a:avLst>
          </a:prstGeom>
          <a:solidFill>
            <a:srgbClr val="034EA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p9"/>
          <p:cNvSpPr/>
          <p:nvPr/>
        </p:nvSpPr>
        <p:spPr>
          <a:xfrm>
            <a:off x="-426720" y="1914296"/>
            <a:ext cx="266700" cy="685815"/>
          </a:xfrm>
          <a:prstGeom prst="roundRect">
            <a:avLst>
              <a:gd name="adj" fmla="val 8511"/>
            </a:avLst>
          </a:prstGeom>
          <a:solidFill>
            <a:srgbClr val="1922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p9"/>
          <p:cNvSpPr/>
          <p:nvPr/>
        </p:nvSpPr>
        <p:spPr>
          <a:xfrm>
            <a:off x="-426720" y="2710163"/>
            <a:ext cx="266700" cy="685815"/>
          </a:xfrm>
          <a:prstGeom prst="roundRect">
            <a:avLst>
              <a:gd name="adj" fmla="val 8511"/>
            </a:avLst>
          </a:prstGeom>
          <a:solidFill>
            <a:srgbClr val="33B2C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0" name="Google Shape;280;p9"/>
          <p:cNvSpPr/>
          <p:nvPr/>
        </p:nvSpPr>
        <p:spPr>
          <a:xfrm>
            <a:off x="-426720" y="3506030"/>
            <a:ext cx="266700" cy="685815"/>
          </a:xfrm>
          <a:prstGeom prst="roundRect">
            <a:avLst>
              <a:gd name="adj" fmla="val 8511"/>
            </a:avLst>
          </a:prstGeom>
          <a:solidFill>
            <a:srgbClr val="50B8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9"/>
          <p:cNvSpPr/>
          <p:nvPr/>
        </p:nvSpPr>
        <p:spPr>
          <a:xfrm>
            <a:off x="-426720" y="4301897"/>
            <a:ext cx="266700" cy="685815"/>
          </a:xfrm>
          <a:prstGeom prst="roundRect">
            <a:avLst>
              <a:gd name="adj" fmla="val 8511"/>
            </a:avLst>
          </a:prstGeom>
          <a:solidFill>
            <a:srgbClr val="F371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p9"/>
          <p:cNvSpPr/>
          <p:nvPr/>
        </p:nvSpPr>
        <p:spPr>
          <a:xfrm>
            <a:off x="-426720" y="5097764"/>
            <a:ext cx="266700" cy="685815"/>
          </a:xfrm>
          <a:prstGeom prst="roundRect">
            <a:avLst>
              <a:gd name="adj" fmla="val 8511"/>
            </a:avLst>
          </a:prstGeom>
          <a:solidFill>
            <a:srgbClr val="E4E5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p9"/>
          <p:cNvSpPr txBox="1">
            <a:spLocks noGrp="1"/>
          </p:cNvSpPr>
          <p:nvPr>
            <p:ph type="sldNum" idx="12"/>
          </p:nvPr>
        </p:nvSpPr>
        <p:spPr>
          <a:xfrm>
            <a:off x="11311875" y="6415503"/>
            <a:ext cx="596198" cy="25196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Tree>
    <p:extLst>
      <p:ext uri="{BB962C8B-B14F-4D97-AF65-F5344CB8AC3E}">
        <p14:creationId xmlns:p14="http://schemas.microsoft.com/office/powerpoint/2010/main" val="240050923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PROJECT OVERVIEW</a:t>
            </a:r>
          </a:p>
        </p:txBody>
      </p:sp>
      <p:sp>
        <p:nvSpPr>
          <p:cNvPr id="47" name="Title 1">
            <a:extLst>
              <a:ext uri="{FF2B5EF4-FFF2-40B4-BE49-F238E27FC236}">
                <a16:creationId xmlns:a16="http://schemas.microsoft.com/office/drawing/2014/main" id="{FB34F405-E3B6-B541-9303-08CD6283BD4F}"/>
              </a:ext>
            </a:extLst>
          </p:cNvPr>
          <p:cNvSpPr txBox="1">
            <a:spLocks/>
          </p:cNvSpPr>
          <p:nvPr/>
        </p:nvSpPr>
        <p:spPr>
          <a:xfrm>
            <a:off x="1815120" y="3806787"/>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2</a:t>
            </a:r>
            <a:endParaRPr lang="x-none" sz="4000" dirty="0">
              <a:solidFill>
                <a:srgbClr val="F37121"/>
              </a:solidFill>
              <a:latin typeface="+mj-lt"/>
            </a:endParaRPr>
          </a:p>
        </p:txBody>
      </p:sp>
      <p:sp>
        <p:nvSpPr>
          <p:cNvPr id="48" name="Title 1">
            <a:extLst>
              <a:ext uri="{FF2B5EF4-FFF2-40B4-BE49-F238E27FC236}">
                <a16:creationId xmlns:a16="http://schemas.microsoft.com/office/drawing/2014/main" id="{077A2E14-AD93-A041-99F8-8FF33C678789}"/>
              </a:ext>
            </a:extLst>
          </p:cNvPr>
          <p:cNvSpPr txBox="1">
            <a:spLocks/>
          </p:cNvSpPr>
          <p:nvPr/>
        </p:nvSpPr>
        <p:spPr>
          <a:xfrm>
            <a:off x="2714104" y="3898200"/>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BR Omega VN" pitchFamily="2" charset="77"/>
              </a:rPr>
              <a:t>CONSTRAINTS - INPUT &amp; OUTPUT DATA</a:t>
            </a:r>
            <a:endParaRPr lang="x-none" sz="2800" dirty="0">
              <a:solidFill>
                <a:srgbClr val="0070C0"/>
              </a:solidFill>
              <a:latin typeface="BR Omega VN" pitchFamily="2" charset="77"/>
            </a:endParaRPr>
          </a:p>
        </p:txBody>
      </p:sp>
      <p:sp>
        <p:nvSpPr>
          <p:cNvPr id="49" name="Title 1">
            <a:extLst>
              <a:ext uri="{FF2B5EF4-FFF2-40B4-BE49-F238E27FC236}">
                <a16:creationId xmlns:a16="http://schemas.microsoft.com/office/drawing/2014/main" id="{C9AD008C-8E9E-6F41-BFEC-17A63E078D7E}"/>
              </a:ext>
            </a:extLst>
          </p:cNvPr>
          <p:cNvSpPr txBox="1">
            <a:spLocks/>
          </p:cNvSpPr>
          <p:nvPr/>
        </p:nvSpPr>
        <p:spPr>
          <a:xfrm>
            <a:off x="1815120" y="254201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1</a:t>
            </a:r>
            <a:endParaRPr lang="x-none" sz="4000" dirty="0">
              <a:solidFill>
                <a:srgbClr val="F37121"/>
              </a:solidFill>
              <a:latin typeface="+mj-lt"/>
            </a:endParaRPr>
          </a:p>
        </p:txBody>
      </p:sp>
      <p:sp>
        <p:nvSpPr>
          <p:cNvPr id="50" name="Title 1">
            <a:extLst>
              <a:ext uri="{FF2B5EF4-FFF2-40B4-BE49-F238E27FC236}">
                <a16:creationId xmlns:a16="http://schemas.microsoft.com/office/drawing/2014/main" id="{CAC6E902-7B6A-6649-9B4A-428284CCEE49}"/>
              </a:ext>
            </a:extLst>
          </p:cNvPr>
          <p:cNvSpPr txBox="1">
            <a:spLocks/>
          </p:cNvSpPr>
          <p:nvPr/>
        </p:nvSpPr>
        <p:spPr>
          <a:xfrm>
            <a:off x="2714103" y="2587719"/>
            <a:ext cx="5228417"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Arial" panose="020B0604020202020204" pitchFamily="34" charset="0"/>
              </a:rPr>
              <a:t>PROBLEM – CASE STUDY</a:t>
            </a:r>
            <a:endParaRPr lang="x-none" sz="2800" dirty="0">
              <a:solidFill>
                <a:srgbClr val="0070C0"/>
              </a:solidFill>
              <a:latin typeface="BR Omega VN" pitchFamily="2" charset="77"/>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5</a:t>
            </a:fld>
            <a:endParaRPr lang="x-none"/>
          </a:p>
        </p:txBody>
      </p:sp>
      <p:pic>
        <p:nvPicPr>
          <p:cNvPr id="3" name="Picture 2">
            <a:extLst>
              <a:ext uri="{FF2B5EF4-FFF2-40B4-BE49-F238E27FC236}">
                <a16:creationId xmlns:a16="http://schemas.microsoft.com/office/drawing/2014/main" id="{E0B7C26E-80E5-E50D-4F96-E57C4FF820C4}"/>
              </a:ext>
            </a:extLst>
          </p:cNvPr>
          <p:cNvPicPr>
            <a:picLocks noChangeAspect="1"/>
          </p:cNvPicPr>
          <p:nvPr/>
        </p:nvPicPr>
        <p:blipFill>
          <a:blip r:embed="rId3"/>
          <a:stretch>
            <a:fillRect/>
          </a:stretch>
        </p:blipFill>
        <p:spPr>
          <a:xfrm>
            <a:off x="121920" y="6360486"/>
            <a:ext cx="7487695" cy="362001"/>
          </a:xfrm>
          <a:prstGeom prst="rect">
            <a:avLst/>
          </a:prstGeom>
        </p:spPr>
      </p:pic>
      <p:sp>
        <p:nvSpPr>
          <p:cNvPr id="4" name="Title 1">
            <a:extLst>
              <a:ext uri="{FF2B5EF4-FFF2-40B4-BE49-F238E27FC236}">
                <a16:creationId xmlns:a16="http://schemas.microsoft.com/office/drawing/2014/main" id="{E2D0D5A8-F617-9DCB-3171-75E81BE196A2}"/>
              </a:ext>
            </a:extLst>
          </p:cNvPr>
          <p:cNvSpPr txBox="1">
            <a:spLocks/>
          </p:cNvSpPr>
          <p:nvPr/>
        </p:nvSpPr>
        <p:spPr>
          <a:xfrm>
            <a:off x="1815119" y="4958592"/>
            <a:ext cx="1003481" cy="59557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4000" dirty="0">
                <a:solidFill>
                  <a:srgbClr val="F37121"/>
                </a:solidFill>
                <a:latin typeface="+mj-lt"/>
              </a:rPr>
              <a:t>3</a:t>
            </a:r>
            <a:endParaRPr lang="x-none" sz="4000" dirty="0">
              <a:solidFill>
                <a:srgbClr val="F37121"/>
              </a:solidFill>
              <a:latin typeface="+mj-lt"/>
            </a:endParaRPr>
          </a:p>
        </p:txBody>
      </p:sp>
      <p:sp>
        <p:nvSpPr>
          <p:cNvPr id="6" name="Title 1">
            <a:extLst>
              <a:ext uri="{FF2B5EF4-FFF2-40B4-BE49-F238E27FC236}">
                <a16:creationId xmlns:a16="http://schemas.microsoft.com/office/drawing/2014/main" id="{8915D386-CBA5-E1E5-D84A-5A092FC7CE3E}"/>
              </a:ext>
            </a:extLst>
          </p:cNvPr>
          <p:cNvSpPr txBox="1">
            <a:spLocks/>
          </p:cNvSpPr>
          <p:nvPr/>
        </p:nvSpPr>
        <p:spPr>
          <a:xfrm>
            <a:off x="2714103" y="5050005"/>
            <a:ext cx="8116456" cy="50416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600" b="1" kern="1200">
                <a:solidFill>
                  <a:schemeClr val="tx1"/>
                </a:solidFill>
                <a:latin typeface="Google Sans" panose="020B0503030502040204" pitchFamily="34" charset="0"/>
                <a:ea typeface="Google Sans" panose="020B0503030502040204" pitchFamily="34" charset="0"/>
                <a:cs typeface="+mj-cs"/>
              </a:defRPr>
            </a:lvl1pPr>
          </a:lstStyle>
          <a:p>
            <a:r>
              <a:rPr lang="en-US" sz="2800" dirty="0">
                <a:solidFill>
                  <a:srgbClr val="0070C0"/>
                </a:solidFill>
                <a:latin typeface="BR Omega VN" pitchFamily="2" charset="77"/>
              </a:rPr>
              <a:t>Input &amp; Output Data</a:t>
            </a:r>
            <a:endParaRPr lang="x-none" sz="2800" dirty="0">
              <a:solidFill>
                <a:srgbClr val="0070C0"/>
              </a:solidFill>
              <a:latin typeface="BR Omega VN" pitchFamily="2" charset="77"/>
            </a:endParaRPr>
          </a:p>
        </p:txBody>
      </p:sp>
    </p:spTree>
    <p:extLst>
      <p:ext uri="{BB962C8B-B14F-4D97-AF65-F5344CB8AC3E}">
        <p14:creationId xmlns:p14="http://schemas.microsoft.com/office/powerpoint/2010/main" val="17593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16A601-F6A9-73B7-70FA-9C526F59FB66}"/>
              </a:ext>
            </a:extLst>
          </p:cNvPr>
          <p:cNvPicPr>
            <a:picLocks noChangeAspect="1"/>
          </p:cNvPicPr>
          <p:nvPr/>
        </p:nvPicPr>
        <p:blipFill>
          <a:blip r:embed="rId2"/>
          <a:stretch>
            <a:fillRect/>
          </a:stretch>
        </p:blipFill>
        <p:spPr>
          <a:xfrm>
            <a:off x="297364" y="6224976"/>
            <a:ext cx="4153480" cy="381053"/>
          </a:xfrm>
          <a:prstGeom prst="rect">
            <a:avLst/>
          </a:prstGeom>
        </p:spPr>
      </p:pic>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3">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1</a:t>
            </a:r>
            <a:r>
              <a:rPr lang="en-US" sz="2800" b="1" dirty="0">
                <a:solidFill>
                  <a:schemeClr val="bg2"/>
                </a:solidFill>
              </a:rPr>
              <a:t> </a:t>
            </a:r>
            <a:r>
              <a:rPr lang="en-US" sz="2800" b="1" dirty="0">
                <a:solidFill>
                  <a:srgbClr val="0070C0"/>
                </a:solidFill>
              </a:rPr>
              <a:t>PROBLEM – CASE STUDY</a:t>
            </a: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6</a:t>
            </a:fld>
            <a:endParaRPr lang="x-none"/>
          </a:p>
        </p:txBody>
      </p:sp>
      <p:pic>
        <p:nvPicPr>
          <p:cNvPr id="13" name="Picture 12">
            <a:extLst>
              <a:ext uri="{FF2B5EF4-FFF2-40B4-BE49-F238E27FC236}">
                <a16:creationId xmlns:a16="http://schemas.microsoft.com/office/drawing/2014/main" id="{5A82DFF8-6A4B-5F98-F358-089CD87FF604}"/>
              </a:ext>
            </a:extLst>
          </p:cNvPr>
          <p:cNvPicPr>
            <a:picLocks noChangeAspect="1"/>
          </p:cNvPicPr>
          <p:nvPr/>
        </p:nvPicPr>
        <p:blipFill>
          <a:blip r:embed="rId4"/>
          <a:stretch>
            <a:fillRect/>
          </a:stretch>
        </p:blipFill>
        <p:spPr>
          <a:xfrm>
            <a:off x="9724739" y="1628099"/>
            <a:ext cx="1991003" cy="1382867"/>
          </a:xfrm>
          <a:prstGeom prst="rect">
            <a:avLst/>
          </a:prstGeom>
        </p:spPr>
      </p:pic>
      <p:sp>
        <p:nvSpPr>
          <p:cNvPr id="7" name="TextBox 6">
            <a:extLst>
              <a:ext uri="{FF2B5EF4-FFF2-40B4-BE49-F238E27FC236}">
                <a16:creationId xmlns:a16="http://schemas.microsoft.com/office/drawing/2014/main" id="{34BD111E-0917-9938-0924-1155D0371A53}"/>
              </a:ext>
            </a:extLst>
          </p:cNvPr>
          <p:cNvSpPr txBox="1"/>
          <p:nvPr/>
        </p:nvSpPr>
        <p:spPr>
          <a:xfrm>
            <a:off x="678656" y="1132746"/>
            <a:ext cx="5264944" cy="738664"/>
          </a:xfrm>
          <a:prstGeom prst="rect">
            <a:avLst/>
          </a:prstGeom>
          <a:noFill/>
        </p:spPr>
        <p:txBody>
          <a:bodyPr wrap="square">
            <a:spAutoFit/>
          </a:bodyPr>
          <a:lstStyle/>
          <a:p>
            <a:r>
              <a:rPr lang="en-US" dirty="0"/>
              <a:t>Cutting Stock Problem (2D) is an important optimization problem in many industries such as metal processing, wood manufacturing, glass cutting, textiles...</a:t>
            </a:r>
          </a:p>
        </p:txBody>
      </p:sp>
      <p:pic>
        <p:nvPicPr>
          <p:cNvPr id="8" name="Picture 7">
            <a:extLst>
              <a:ext uri="{FF2B5EF4-FFF2-40B4-BE49-F238E27FC236}">
                <a16:creationId xmlns:a16="http://schemas.microsoft.com/office/drawing/2014/main" id="{771971AE-D828-01E5-52DB-554EEA745A88}"/>
              </a:ext>
            </a:extLst>
          </p:cNvPr>
          <p:cNvPicPr>
            <a:picLocks noChangeAspect="1"/>
          </p:cNvPicPr>
          <p:nvPr/>
        </p:nvPicPr>
        <p:blipFill>
          <a:blip r:embed="rId5"/>
          <a:stretch>
            <a:fillRect/>
          </a:stretch>
        </p:blipFill>
        <p:spPr>
          <a:xfrm>
            <a:off x="7181850" y="1028608"/>
            <a:ext cx="5010150" cy="2411938"/>
          </a:xfrm>
          <a:prstGeom prst="rect">
            <a:avLst/>
          </a:prstGeom>
        </p:spPr>
      </p:pic>
      <p:sp>
        <p:nvSpPr>
          <p:cNvPr id="10" name="TextBox 9">
            <a:extLst>
              <a:ext uri="{FF2B5EF4-FFF2-40B4-BE49-F238E27FC236}">
                <a16:creationId xmlns:a16="http://schemas.microsoft.com/office/drawing/2014/main" id="{CD861F24-7725-BC3D-2C3E-5D5A49019EC6}"/>
              </a:ext>
            </a:extLst>
          </p:cNvPr>
          <p:cNvSpPr txBox="1"/>
          <p:nvPr/>
        </p:nvSpPr>
        <p:spPr>
          <a:xfrm>
            <a:off x="5486400" y="5486312"/>
            <a:ext cx="6310312" cy="954107"/>
          </a:xfrm>
          <a:prstGeom prst="rect">
            <a:avLst/>
          </a:prstGeom>
          <a:noFill/>
        </p:spPr>
        <p:txBody>
          <a:bodyPr wrap="square">
            <a:spAutoFit/>
          </a:bodyPr>
          <a:lstStyle/>
          <a:p>
            <a:pPr marL="285750" indent="-285750">
              <a:buFont typeface="Wingdings" panose="05000000000000000000" pitchFamily="2" charset="2"/>
              <a:buChar char="Ø"/>
            </a:pPr>
            <a:r>
              <a:rPr lang="en-US" dirty="0"/>
              <a:t>📌Objective: Cut large raw material sheets into small pieces as required while minimizing material waste. </a:t>
            </a:r>
          </a:p>
          <a:p>
            <a:pPr marL="285750" indent="-285750">
              <a:buFont typeface="Wingdings" panose="05000000000000000000" pitchFamily="2" charset="2"/>
              <a:buChar char="Ø"/>
            </a:pPr>
            <a:r>
              <a:rPr lang="en-US" dirty="0"/>
              <a:t>♻️ Practical application: Reduce production costs, optimize resources, protect the environment.</a:t>
            </a:r>
          </a:p>
        </p:txBody>
      </p:sp>
      <p:pic>
        <p:nvPicPr>
          <p:cNvPr id="11" name="Picture 10" descr="Types of Glass Used in Construction">
            <a:extLst>
              <a:ext uri="{FF2B5EF4-FFF2-40B4-BE49-F238E27FC236}">
                <a16:creationId xmlns:a16="http://schemas.microsoft.com/office/drawing/2014/main" id="{5316957B-3B45-9165-A3EA-24ECFC2F4FC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850" y="3673690"/>
            <a:ext cx="2111915" cy="1534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Dự án Nhà máy gia công – sản xuất kính chất lượng cao - Vietnam Construction">
            <a:extLst>
              <a:ext uri="{FF2B5EF4-FFF2-40B4-BE49-F238E27FC236}">
                <a16:creationId xmlns:a16="http://schemas.microsoft.com/office/drawing/2014/main" id="{5789BB0A-E0F4-AFE9-2B03-72575B23D96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8655" y="4173295"/>
            <a:ext cx="4153479" cy="2310595"/>
          </a:xfrm>
          <a:prstGeom prst="rect">
            <a:avLst/>
          </a:prstGeom>
          <a:noFill/>
          <a:ln>
            <a:noFill/>
          </a:ln>
        </p:spPr>
      </p:pic>
      <p:pic>
        <p:nvPicPr>
          <p:cNvPr id="1026" name="Picture 2" descr="Bị thương nặng vì mảnh kính do chiêu lắp kính thường cho cửa thủy lực | Hal  glass">
            <a:extLst>
              <a:ext uri="{FF2B5EF4-FFF2-40B4-BE49-F238E27FC236}">
                <a16:creationId xmlns:a16="http://schemas.microsoft.com/office/drawing/2014/main" id="{6FF946C1-C3ED-4C01-BD94-562D5C11AD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59780" y="3673691"/>
            <a:ext cx="2022621" cy="1516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80999E3E-8456-7458-0A21-7432017784ED}"/>
              </a:ext>
            </a:extLst>
          </p:cNvPr>
          <p:cNvSpPr txBox="1"/>
          <p:nvPr/>
        </p:nvSpPr>
        <p:spPr>
          <a:xfrm>
            <a:off x="871538" y="2230693"/>
            <a:ext cx="5957887" cy="338554"/>
          </a:xfrm>
          <a:prstGeom prst="rect">
            <a:avLst/>
          </a:prstGeom>
          <a:noFill/>
        </p:spPr>
        <p:txBody>
          <a:bodyPr wrap="square">
            <a:spAutoFit/>
          </a:bodyPr>
          <a:lstStyle/>
          <a:p>
            <a:r>
              <a:rPr lang="en-US" sz="1600" b="1" dirty="0">
                <a:solidFill>
                  <a:srgbClr val="FF0000"/>
                </a:solidFill>
              </a:rPr>
              <a:t>"Case Study: Optimizing Glass Cutting in Manufacturing"</a:t>
            </a:r>
          </a:p>
        </p:txBody>
      </p:sp>
      <p:sp>
        <p:nvSpPr>
          <p:cNvPr id="17" name="TextBox 16">
            <a:extLst>
              <a:ext uri="{FF2B5EF4-FFF2-40B4-BE49-F238E27FC236}">
                <a16:creationId xmlns:a16="http://schemas.microsoft.com/office/drawing/2014/main" id="{A34CCA1D-45B7-0040-74CA-719CA36C312C}"/>
              </a:ext>
            </a:extLst>
          </p:cNvPr>
          <p:cNvSpPr txBox="1"/>
          <p:nvPr/>
        </p:nvSpPr>
        <p:spPr>
          <a:xfrm>
            <a:off x="678655" y="2816830"/>
            <a:ext cx="5522120" cy="954107"/>
          </a:xfrm>
          <a:prstGeom prst="rect">
            <a:avLst/>
          </a:prstGeom>
          <a:noFill/>
        </p:spPr>
        <p:txBody>
          <a:bodyPr wrap="square">
            <a:spAutoFit/>
          </a:bodyPr>
          <a:lstStyle/>
          <a:p>
            <a:pPr marL="285750" indent="-285750">
              <a:buFont typeface="Arial" panose="020B0604020202020204" pitchFamily="34" charset="0"/>
              <a:buChar char="•"/>
            </a:pPr>
            <a:r>
              <a:rPr lang="en-US" dirty="0"/>
              <a:t>Cutting large glass panels into smaller custom sizes presents material waste challenges.</a:t>
            </a:r>
          </a:p>
          <a:p>
            <a:pPr marL="285750" indent="-285750">
              <a:buFont typeface="Arial" panose="020B0604020202020204" pitchFamily="34" charset="0"/>
              <a:buChar char="•"/>
            </a:pPr>
            <a:r>
              <a:rPr lang="en-US" dirty="0"/>
              <a:t>Factories struggle with inefficient cutting layouts, increasing costs and waste.</a:t>
            </a:r>
          </a:p>
        </p:txBody>
      </p:sp>
    </p:spTree>
    <p:extLst>
      <p:ext uri="{BB962C8B-B14F-4D97-AF65-F5344CB8AC3E}">
        <p14:creationId xmlns:p14="http://schemas.microsoft.com/office/powerpoint/2010/main" val="388249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10E8C7-468F-9F46-8231-CA88038926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F5AE9793-6BAF-F448-99B9-31A411ACBCB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latin typeface="+mn-lt"/>
              </a:rPr>
              <a:t>2 </a:t>
            </a:r>
            <a:r>
              <a:rPr lang="en-US" sz="2800" b="1" dirty="0">
                <a:solidFill>
                  <a:srgbClr val="0070C0"/>
                </a:solidFill>
                <a:latin typeface="+mn-lt"/>
              </a:rPr>
              <a:t>CONSTRAINTS - INPUT &amp; OUTPUT DATA</a:t>
            </a:r>
            <a:endParaRPr lang="x-none" sz="2800" b="1" dirty="0">
              <a:solidFill>
                <a:srgbClr val="0070C0"/>
              </a:solidFill>
              <a:latin typeface="+mn-lt"/>
            </a:endParaRPr>
          </a:p>
        </p:txBody>
      </p:sp>
      <p:sp>
        <p:nvSpPr>
          <p:cNvPr id="5" name="Slide Number Placeholder 4">
            <a:extLst>
              <a:ext uri="{FF2B5EF4-FFF2-40B4-BE49-F238E27FC236}">
                <a16:creationId xmlns:a16="http://schemas.microsoft.com/office/drawing/2014/main" id="{208A8D70-21D1-EF46-9A8F-7F141A001B98}"/>
              </a:ext>
            </a:extLst>
          </p:cNvPr>
          <p:cNvSpPr>
            <a:spLocks noGrp="1"/>
          </p:cNvSpPr>
          <p:nvPr>
            <p:ph type="sldNum" sz="quarter" idx="12"/>
          </p:nvPr>
        </p:nvSpPr>
        <p:spPr/>
        <p:txBody>
          <a:bodyPr/>
          <a:lstStyle/>
          <a:p>
            <a:fld id="{E012F146-47F9-A646-B182-8CC39B8AD32B}" type="slidenum">
              <a:rPr lang="x-none" smtClean="0"/>
              <a:pPr/>
              <a:t>7</a:t>
            </a:fld>
            <a:endParaRPr lang="x-none"/>
          </a:p>
        </p:txBody>
      </p:sp>
      <p:pic>
        <p:nvPicPr>
          <p:cNvPr id="10" name="Picture 9">
            <a:extLst>
              <a:ext uri="{FF2B5EF4-FFF2-40B4-BE49-F238E27FC236}">
                <a16:creationId xmlns:a16="http://schemas.microsoft.com/office/drawing/2014/main" id="{5046F566-3961-E34E-590A-257CFE1745E5}"/>
              </a:ext>
            </a:extLst>
          </p:cNvPr>
          <p:cNvPicPr>
            <a:picLocks noChangeAspect="1"/>
          </p:cNvPicPr>
          <p:nvPr/>
        </p:nvPicPr>
        <p:blipFill>
          <a:blip r:embed="rId3"/>
          <a:stretch>
            <a:fillRect/>
          </a:stretch>
        </p:blipFill>
        <p:spPr>
          <a:xfrm>
            <a:off x="536344" y="6382569"/>
            <a:ext cx="3924848" cy="276264"/>
          </a:xfrm>
          <a:prstGeom prst="rect">
            <a:avLst/>
          </a:prstGeom>
        </p:spPr>
      </p:pic>
      <p:sp>
        <p:nvSpPr>
          <p:cNvPr id="6" name="TextBox 5">
            <a:extLst>
              <a:ext uri="{FF2B5EF4-FFF2-40B4-BE49-F238E27FC236}">
                <a16:creationId xmlns:a16="http://schemas.microsoft.com/office/drawing/2014/main" id="{BCB19BFB-7A57-57F3-DD61-124B61A3AE74}"/>
              </a:ext>
            </a:extLst>
          </p:cNvPr>
          <p:cNvSpPr txBox="1"/>
          <p:nvPr/>
        </p:nvSpPr>
        <p:spPr>
          <a:xfrm>
            <a:off x="788844" y="1518638"/>
            <a:ext cx="6723001" cy="2031325"/>
          </a:xfrm>
          <a:prstGeom prst="rect">
            <a:avLst/>
          </a:prstGeom>
          <a:noFill/>
        </p:spPr>
        <p:txBody>
          <a:bodyPr wrap="square">
            <a:spAutoFit/>
          </a:bodyPr>
          <a:lstStyle/>
          <a:p>
            <a:pPr marL="285750" indent="-285750">
              <a:buFont typeface="Arial" panose="020B0604020202020204" pitchFamily="34" charset="0"/>
              <a:buChar char="•"/>
            </a:pPr>
            <a:r>
              <a:rPr lang="en-US" dirty="0"/>
              <a:t>Demand constraint: The number of cut products must meet the order demand.</a:t>
            </a:r>
          </a:p>
          <a:p>
            <a:pPr marL="285750" indent="-285750">
              <a:buFont typeface="Arial" panose="020B0604020202020204" pitchFamily="34" charset="0"/>
              <a:buChar char="•"/>
            </a:pPr>
            <a:r>
              <a:rPr lang="en-US" dirty="0"/>
              <a:t>Material usage constraint: The total area of ​​cut products must not exceed the size of the raw material.</a:t>
            </a:r>
          </a:p>
          <a:p>
            <a:pPr marL="285750" indent="-285750">
              <a:buFont typeface="Arial" panose="020B0604020202020204" pitchFamily="34" charset="0"/>
              <a:buChar char="•"/>
            </a:pPr>
            <a:r>
              <a:rPr lang="en-US" dirty="0"/>
              <a:t>No overlap constraint: The cut pieces must not overlap.</a:t>
            </a:r>
          </a:p>
          <a:p>
            <a:pPr marL="285750" indent="-285750">
              <a:buFont typeface="Arial" panose="020B0604020202020204" pitchFamily="34" charset="0"/>
              <a:buChar char="•"/>
            </a:pPr>
            <a:r>
              <a:rPr lang="en-US" dirty="0"/>
              <a:t>No large gap constraint: Minimize the gap between cut pieces.</a:t>
            </a:r>
          </a:p>
          <a:p>
            <a:pPr marL="285750" indent="-285750">
              <a:buFont typeface="Arial" panose="020B0604020202020204" pitchFamily="34" charset="0"/>
              <a:buChar char="•"/>
            </a:pPr>
            <a:r>
              <a:rPr lang="en-US" dirty="0"/>
              <a:t>Start from edge constraint: Cuts must start from the edge of the raw material sheet.</a:t>
            </a:r>
          </a:p>
          <a:p>
            <a:pPr marL="285750" indent="-285750">
              <a:buFont typeface="Arial" panose="020B0604020202020204" pitchFamily="34" charset="0"/>
              <a:buChar char="•"/>
            </a:pPr>
            <a:r>
              <a:rPr lang="en-US" dirty="0"/>
              <a:t>Stocks and products are numbered sequentially starting from 1 (index is 0 in the code) regardless of their similar size.</a:t>
            </a:r>
          </a:p>
        </p:txBody>
      </p:sp>
      <p:pic>
        <p:nvPicPr>
          <p:cNvPr id="7" name="Picture 6" descr="Global Constraint Catalog: Cdiffn">
            <a:extLst>
              <a:ext uri="{FF2B5EF4-FFF2-40B4-BE49-F238E27FC236}">
                <a16:creationId xmlns:a16="http://schemas.microsoft.com/office/drawing/2014/main" id="{AD99404B-44EC-1474-0C55-11427A1762F2}"/>
              </a:ext>
            </a:extLst>
          </p:cNvPr>
          <p:cNvPicPr>
            <a:picLocks noChangeAspect="1"/>
          </p:cNvPicPr>
          <p:nvPr/>
        </p:nvPicPr>
        <p:blipFill rotWithShape="1">
          <a:blip r:embed="rId4">
            <a:extLst>
              <a:ext uri="{28A0092B-C50C-407E-A947-70E740481C1C}">
                <a14:useLocalDpi xmlns:a14="http://schemas.microsoft.com/office/drawing/2010/main" val="0"/>
              </a:ext>
            </a:extLst>
          </a:blip>
          <a:srcRect l="169" t="24547" r="67636" b="76"/>
          <a:stretch/>
        </p:blipFill>
        <p:spPr bwMode="auto">
          <a:xfrm>
            <a:off x="8681883" y="1076072"/>
            <a:ext cx="3316875" cy="2304117"/>
          </a:xfrm>
          <a:prstGeom prst="rect">
            <a:avLst/>
          </a:prstGeom>
          <a:noFill/>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18B6AD19-AA5A-5447-D119-72996A91B3AA}"/>
              </a:ext>
            </a:extLst>
          </p:cNvPr>
          <p:cNvSpPr txBox="1"/>
          <p:nvPr/>
        </p:nvSpPr>
        <p:spPr>
          <a:xfrm>
            <a:off x="7910015" y="3331184"/>
            <a:ext cx="3998058" cy="1243802"/>
          </a:xfrm>
          <a:prstGeom prst="rect">
            <a:avLst/>
          </a:prstGeom>
          <a:noFill/>
        </p:spPr>
        <p:txBody>
          <a:bodyPr wrap="square">
            <a:spAutoFit/>
          </a:bodyPr>
          <a:lstStyle/>
          <a:p>
            <a:pPr marL="457200" marR="0">
              <a:lnSpc>
                <a:spcPct val="115000"/>
              </a:lnSpc>
            </a:pPr>
            <a:r>
              <a:rPr lang="en-US" sz="1100" i="1" dirty="0">
                <a:effectLst/>
                <a:latin typeface="Times New Roman" panose="02020603050405020304" pitchFamily="18" charset="0"/>
                <a:ea typeface="Arial" panose="020B0604020202020204" pitchFamily="34" charset="0"/>
              </a:rPr>
              <a:t>(A): Two pieces R</a:t>
            </a:r>
            <a:r>
              <a:rPr lang="en-US" sz="1100" i="1" baseline="-25000" dirty="0">
                <a:effectLst/>
                <a:latin typeface="Times New Roman" panose="02020603050405020304" pitchFamily="18" charset="0"/>
                <a:ea typeface="Arial" panose="020B0604020202020204" pitchFamily="34" charset="0"/>
              </a:rPr>
              <a:t>1</a:t>
            </a:r>
            <a:r>
              <a:rPr lang="en-US" sz="1100" i="1" dirty="0">
                <a:effectLst/>
                <a:latin typeface="Times New Roman" panose="02020603050405020304" pitchFamily="18" charset="0"/>
                <a:ea typeface="Arial" panose="020B0604020202020204" pitchFamily="34" charset="0"/>
              </a:rPr>
              <a:t>​ (blue) and R</a:t>
            </a:r>
            <a:r>
              <a:rPr lang="en-US" sz="1100" i="1" baseline="-25000" dirty="0">
                <a:effectLst/>
                <a:latin typeface="Times New Roman" panose="02020603050405020304" pitchFamily="18" charset="0"/>
                <a:ea typeface="Arial" panose="020B0604020202020204" pitchFamily="34" charset="0"/>
              </a:rPr>
              <a:t>2</a:t>
            </a:r>
            <a:r>
              <a:rPr lang="en-US" sz="1100" i="1" dirty="0">
                <a:effectLst/>
                <a:latin typeface="Times New Roman" panose="02020603050405020304" pitchFamily="18" charset="0"/>
                <a:ea typeface="Arial" panose="020B0604020202020204" pitchFamily="34" charset="0"/>
              </a:rPr>
              <a:t>​ (red) are placed so that they do not overlap, with the dashed outline showing the space limit that each piece occupies.</a:t>
            </a:r>
            <a:endParaRPr lang="en-US" sz="1100" i="1" dirty="0">
              <a:latin typeface="Times New Roman" panose="02020603050405020304" pitchFamily="18" charset="0"/>
              <a:ea typeface="Arial" panose="020B0604020202020204" pitchFamily="34" charset="0"/>
            </a:endParaRPr>
          </a:p>
          <a:p>
            <a:pPr marL="457200">
              <a:lnSpc>
                <a:spcPct val="115000"/>
              </a:lnSpc>
            </a:pPr>
            <a:r>
              <a:rPr lang="en-US" sz="1100" b="1" dirty="0">
                <a:latin typeface="Arial" panose="020B0604020202020204" pitchFamily="34" charset="0"/>
                <a:ea typeface="Arial" panose="020B0604020202020204" pitchFamily="34" charset="0"/>
              </a:rPr>
              <a:t>Source: </a:t>
            </a:r>
            <a:r>
              <a:rPr lang="en-US" sz="1100" dirty="0">
                <a:effectLst/>
                <a:latin typeface="Arial" panose="020B0604020202020204" pitchFamily="34" charset="0"/>
                <a:ea typeface="Arial" panose="020B0604020202020204" pitchFamily="34" charset="0"/>
                <a:hlinkClick r:id="rId5"/>
              </a:rPr>
              <a:t>https://sofdem.github.io/gccat/gccat/Cdiffn.html</a:t>
            </a:r>
            <a:endParaRPr lang="en-US" sz="1100" i="1" dirty="0">
              <a:effectLst/>
              <a:latin typeface="Times New Roman" panose="02020603050405020304" pitchFamily="18" charset="0"/>
              <a:ea typeface="Arial" panose="020B0604020202020204" pitchFamily="34" charset="0"/>
            </a:endParaRPr>
          </a:p>
          <a:p>
            <a:pPr marL="457200" marR="0">
              <a:lnSpc>
                <a:spcPct val="115000"/>
              </a:lnSpc>
            </a:pPr>
            <a:endParaRPr lang="en-US" sz="1100" dirty="0">
              <a:effectLst/>
              <a:latin typeface="Arial" panose="020B0604020202020204" pitchFamily="34" charset="0"/>
              <a:ea typeface="Arial" panose="020B0604020202020204" pitchFamily="34" charset="0"/>
            </a:endParaRPr>
          </a:p>
        </p:txBody>
      </p:sp>
      <p:sp>
        <p:nvSpPr>
          <p:cNvPr id="2" name="Rectangle 1">
            <a:extLst>
              <a:ext uri="{FF2B5EF4-FFF2-40B4-BE49-F238E27FC236}">
                <a16:creationId xmlns:a16="http://schemas.microsoft.com/office/drawing/2014/main" id="{B03742B5-DA4B-E096-537D-7FAD576649DB}"/>
              </a:ext>
            </a:extLst>
          </p:cNvPr>
          <p:cNvSpPr/>
          <p:nvPr/>
        </p:nvSpPr>
        <p:spPr>
          <a:xfrm>
            <a:off x="817188" y="1076072"/>
            <a:ext cx="2076450" cy="35599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#Constraints</a:t>
            </a:r>
          </a:p>
        </p:txBody>
      </p:sp>
      <p:sp>
        <p:nvSpPr>
          <p:cNvPr id="3" name="Rectangle 2">
            <a:extLst>
              <a:ext uri="{FF2B5EF4-FFF2-40B4-BE49-F238E27FC236}">
                <a16:creationId xmlns:a16="http://schemas.microsoft.com/office/drawing/2014/main" id="{C087CEC9-71E1-DEE5-CFD0-588699E18300}"/>
              </a:ext>
            </a:extLst>
          </p:cNvPr>
          <p:cNvSpPr/>
          <p:nvPr/>
        </p:nvSpPr>
        <p:spPr>
          <a:xfrm>
            <a:off x="788844" y="4467396"/>
            <a:ext cx="2076450" cy="35599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#Input &amp; output data</a:t>
            </a:r>
          </a:p>
        </p:txBody>
      </p:sp>
      <p:sp>
        <p:nvSpPr>
          <p:cNvPr id="8" name="TextBox 7">
            <a:extLst>
              <a:ext uri="{FF2B5EF4-FFF2-40B4-BE49-F238E27FC236}">
                <a16:creationId xmlns:a16="http://schemas.microsoft.com/office/drawing/2014/main" id="{454E645A-AAE3-C075-C50F-FC4BD188AA50}"/>
              </a:ext>
            </a:extLst>
          </p:cNvPr>
          <p:cNvSpPr txBox="1"/>
          <p:nvPr/>
        </p:nvSpPr>
        <p:spPr>
          <a:xfrm>
            <a:off x="736643" y="4921361"/>
            <a:ext cx="6266384" cy="738664"/>
          </a:xfrm>
          <a:prstGeom prst="rect">
            <a:avLst/>
          </a:prstGeom>
          <a:noFill/>
        </p:spPr>
        <p:txBody>
          <a:bodyPr wrap="square">
            <a:spAutoFit/>
          </a:bodyPr>
          <a:lstStyle/>
          <a:p>
            <a:r>
              <a:rPr lang="en-US" dirty="0"/>
              <a:t>We created a test data set of 10 batches. Each batch contains 10 stocks with different product sizes, but ensures that the number of stocks is enough to cut all the required products.</a:t>
            </a:r>
          </a:p>
        </p:txBody>
      </p:sp>
      <p:pic>
        <p:nvPicPr>
          <p:cNvPr id="11" name="Picture 10">
            <a:extLst>
              <a:ext uri="{FF2B5EF4-FFF2-40B4-BE49-F238E27FC236}">
                <a16:creationId xmlns:a16="http://schemas.microsoft.com/office/drawing/2014/main" id="{52DA9A4A-BBE9-D382-5EDB-9DF712090A6A}"/>
              </a:ext>
            </a:extLst>
          </p:cNvPr>
          <p:cNvPicPr>
            <a:picLocks noChangeAspect="1"/>
          </p:cNvPicPr>
          <p:nvPr/>
        </p:nvPicPr>
        <p:blipFill>
          <a:blip r:embed="rId6"/>
          <a:srcRect b="25928"/>
          <a:stretch/>
        </p:blipFill>
        <p:spPr>
          <a:xfrm>
            <a:off x="7322825" y="4500851"/>
            <a:ext cx="2718115" cy="2138072"/>
          </a:xfrm>
          <a:prstGeom prst="rect">
            <a:avLst/>
          </a:prstGeom>
        </p:spPr>
      </p:pic>
      <p:sp>
        <p:nvSpPr>
          <p:cNvPr id="12" name="Arrow: Pentagon 11">
            <a:extLst>
              <a:ext uri="{FF2B5EF4-FFF2-40B4-BE49-F238E27FC236}">
                <a16:creationId xmlns:a16="http://schemas.microsoft.com/office/drawing/2014/main" id="{642F9A30-A244-FE7D-B8CB-D574F29B1721}"/>
              </a:ext>
            </a:extLst>
          </p:cNvPr>
          <p:cNvSpPr/>
          <p:nvPr/>
        </p:nvSpPr>
        <p:spPr>
          <a:xfrm>
            <a:off x="2981325" y="5683793"/>
            <a:ext cx="1531794" cy="983679"/>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Algorithm</a:t>
            </a:r>
          </a:p>
        </p:txBody>
      </p:sp>
      <p:sp>
        <p:nvSpPr>
          <p:cNvPr id="13" name="TextBox 12">
            <a:extLst>
              <a:ext uri="{FF2B5EF4-FFF2-40B4-BE49-F238E27FC236}">
                <a16:creationId xmlns:a16="http://schemas.microsoft.com/office/drawing/2014/main" id="{18ACC782-30D9-A5E5-C326-8ABC52DD0CF5}"/>
              </a:ext>
            </a:extLst>
          </p:cNvPr>
          <p:cNvSpPr txBox="1"/>
          <p:nvPr/>
        </p:nvSpPr>
        <p:spPr>
          <a:xfrm>
            <a:off x="644169" y="6027255"/>
            <a:ext cx="771365" cy="307777"/>
          </a:xfrm>
          <a:prstGeom prst="rect">
            <a:avLst/>
          </a:prstGeom>
          <a:noFill/>
        </p:spPr>
        <p:txBody>
          <a:bodyPr wrap="none" rtlCol="0">
            <a:spAutoFit/>
          </a:bodyPr>
          <a:lstStyle/>
          <a:p>
            <a:r>
              <a:rPr lang="en-US" dirty="0"/>
              <a:t>1 batch</a:t>
            </a:r>
          </a:p>
        </p:txBody>
      </p:sp>
      <p:sp>
        <p:nvSpPr>
          <p:cNvPr id="15" name="TextBox 14">
            <a:extLst>
              <a:ext uri="{FF2B5EF4-FFF2-40B4-BE49-F238E27FC236}">
                <a16:creationId xmlns:a16="http://schemas.microsoft.com/office/drawing/2014/main" id="{E248E615-CE66-03FB-C394-C0536B0D8182}"/>
              </a:ext>
            </a:extLst>
          </p:cNvPr>
          <p:cNvSpPr txBox="1"/>
          <p:nvPr/>
        </p:nvSpPr>
        <p:spPr>
          <a:xfrm>
            <a:off x="1434584" y="5806301"/>
            <a:ext cx="1290738" cy="307777"/>
          </a:xfrm>
          <a:prstGeom prst="rect">
            <a:avLst/>
          </a:prstGeom>
          <a:noFill/>
        </p:spPr>
        <p:txBody>
          <a:bodyPr wrap="none" rtlCol="0">
            <a:spAutoFit/>
          </a:bodyPr>
          <a:lstStyle/>
          <a:p>
            <a:r>
              <a:rPr lang="en-US" dirty="0"/>
              <a:t>Stock size set</a:t>
            </a:r>
          </a:p>
        </p:txBody>
      </p:sp>
      <p:sp>
        <p:nvSpPr>
          <p:cNvPr id="16" name="TextBox 15">
            <a:extLst>
              <a:ext uri="{FF2B5EF4-FFF2-40B4-BE49-F238E27FC236}">
                <a16:creationId xmlns:a16="http://schemas.microsoft.com/office/drawing/2014/main" id="{4B47A92F-6059-B466-FC87-C0133404693D}"/>
              </a:ext>
            </a:extLst>
          </p:cNvPr>
          <p:cNvSpPr txBox="1"/>
          <p:nvPr/>
        </p:nvSpPr>
        <p:spPr>
          <a:xfrm>
            <a:off x="1434584" y="6335032"/>
            <a:ext cx="1459054" cy="307777"/>
          </a:xfrm>
          <a:prstGeom prst="rect">
            <a:avLst/>
          </a:prstGeom>
          <a:noFill/>
        </p:spPr>
        <p:txBody>
          <a:bodyPr wrap="none" rtlCol="0">
            <a:spAutoFit/>
          </a:bodyPr>
          <a:lstStyle/>
          <a:p>
            <a:r>
              <a:rPr lang="en-US" dirty="0"/>
              <a:t>Product size set</a:t>
            </a:r>
          </a:p>
        </p:txBody>
      </p:sp>
      <p:sp>
        <p:nvSpPr>
          <p:cNvPr id="17" name="Left Brace 16">
            <a:extLst>
              <a:ext uri="{FF2B5EF4-FFF2-40B4-BE49-F238E27FC236}">
                <a16:creationId xmlns:a16="http://schemas.microsoft.com/office/drawing/2014/main" id="{10E193B1-CDA3-36B7-DBB3-DDE810EF6C38}"/>
              </a:ext>
            </a:extLst>
          </p:cNvPr>
          <p:cNvSpPr/>
          <p:nvPr/>
        </p:nvSpPr>
        <p:spPr>
          <a:xfrm>
            <a:off x="1388865" y="5806301"/>
            <a:ext cx="45719" cy="738664"/>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D7639E12-11C7-84E4-1C12-101D67CA7E6C}"/>
              </a:ext>
            </a:extLst>
          </p:cNvPr>
          <p:cNvSpPr txBox="1"/>
          <p:nvPr/>
        </p:nvSpPr>
        <p:spPr>
          <a:xfrm>
            <a:off x="4723459" y="5721438"/>
            <a:ext cx="1959769" cy="954107"/>
          </a:xfrm>
          <a:prstGeom prst="rect">
            <a:avLst/>
          </a:prstGeom>
          <a:noFill/>
        </p:spPr>
        <p:txBody>
          <a:bodyPr wrap="square">
            <a:spAutoFit/>
          </a:bodyPr>
          <a:lstStyle/>
          <a:p>
            <a:pPr marL="285750" indent="-285750">
              <a:buFont typeface="Wingdings" panose="05000000000000000000" pitchFamily="2" charset="2"/>
              <a:buChar char="Ø"/>
            </a:pPr>
            <a:r>
              <a:rPr lang="en-US" dirty="0"/>
              <a:t>Area Used</a:t>
            </a:r>
          </a:p>
          <a:p>
            <a:pPr marL="285750" indent="-285750">
              <a:buFont typeface="Wingdings" panose="05000000000000000000" pitchFamily="2" charset="2"/>
              <a:buChar char="Ø"/>
            </a:pPr>
            <a:r>
              <a:rPr lang="en-US" dirty="0"/>
              <a:t>Average Surplus</a:t>
            </a:r>
          </a:p>
          <a:p>
            <a:pPr marL="285750" indent="-285750">
              <a:buFont typeface="Wingdings" panose="05000000000000000000" pitchFamily="2" charset="2"/>
              <a:buChar char="Ø"/>
            </a:pPr>
            <a:r>
              <a:rPr lang="en-US" dirty="0"/>
              <a:t>Stock Used</a:t>
            </a:r>
          </a:p>
          <a:p>
            <a:pPr marL="285750" indent="-285750">
              <a:buFont typeface="Wingdings" panose="05000000000000000000" pitchFamily="2" charset="2"/>
              <a:buChar char="Ø"/>
            </a:pPr>
            <a:r>
              <a:rPr lang="en-US" dirty="0"/>
              <a:t>Execution Time</a:t>
            </a:r>
          </a:p>
        </p:txBody>
      </p:sp>
      <p:cxnSp>
        <p:nvCxnSpPr>
          <p:cNvPr id="23" name="Connector: Curved 22">
            <a:extLst>
              <a:ext uri="{FF2B5EF4-FFF2-40B4-BE49-F238E27FC236}">
                <a16:creationId xmlns:a16="http://schemas.microsoft.com/office/drawing/2014/main" id="{C8941C68-DF4B-EADF-9844-157CD9FBB841}"/>
              </a:ext>
            </a:extLst>
          </p:cNvPr>
          <p:cNvCxnSpPr>
            <a:cxnSpLocks/>
          </p:cNvCxnSpPr>
          <p:nvPr/>
        </p:nvCxnSpPr>
        <p:spPr>
          <a:xfrm rot="5400000" flipH="1" flipV="1">
            <a:off x="7934327" y="1533528"/>
            <a:ext cx="1238249" cy="723897"/>
          </a:xfrm>
          <a:prstGeom prst="curved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2EE366-3B3D-9819-1103-9224BE1855CA}"/>
              </a:ext>
            </a:extLst>
          </p:cNvPr>
          <p:cNvSpPr txBox="1"/>
          <p:nvPr/>
        </p:nvSpPr>
        <p:spPr>
          <a:xfrm>
            <a:off x="7910015" y="2476205"/>
            <a:ext cx="562975" cy="307777"/>
          </a:xfrm>
          <a:prstGeom prst="rect">
            <a:avLst/>
          </a:prstGeom>
          <a:noFill/>
        </p:spPr>
        <p:txBody>
          <a:bodyPr wrap="none" rtlCol="0">
            <a:spAutoFit/>
          </a:bodyPr>
          <a:lstStyle/>
          <a:p>
            <a:r>
              <a:rPr lang="en-US" dirty="0">
                <a:highlight>
                  <a:srgbClr val="FFFF00"/>
                </a:highlight>
              </a:rPr>
              <a:t>Start</a:t>
            </a:r>
          </a:p>
        </p:txBody>
      </p:sp>
      <p:sp>
        <p:nvSpPr>
          <p:cNvPr id="4" name="Rectangle 3">
            <a:extLst>
              <a:ext uri="{FF2B5EF4-FFF2-40B4-BE49-F238E27FC236}">
                <a16:creationId xmlns:a16="http://schemas.microsoft.com/office/drawing/2014/main" id="{9F513D17-03E8-5EEE-327A-4BC37963B214}"/>
              </a:ext>
            </a:extLst>
          </p:cNvPr>
          <p:cNvSpPr/>
          <p:nvPr/>
        </p:nvSpPr>
        <p:spPr>
          <a:xfrm>
            <a:off x="1420339" y="3641644"/>
            <a:ext cx="1382856" cy="35599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 1</a:t>
            </a:r>
          </a:p>
        </p:txBody>
      </p:sp>
      <p:sp>
        <p:nvSpPr>
          <p:cNvPr id="9" name="Rectangle 8">
            <a:extLst>
              <a:ext uri="{FF2B5EF4-FFF2-40B4-BE49-F238E27FC236}">
                <a16:creationId xmlns:a16="http://schemas.microsoft.com/office/drawing/2014/main" id="{31DCCF6F-DB20-D188-09CA-8B4758B2A7CD}"/>
              </a:ext>
            </a:extLst>
          </p:cNvPr>
          <p:cNvSpPr/>
          <p:nvPr/>
        </p:nvSpPr>
        <p:spPr>
          <a:xfrm>
            <a:off x="3130263" y="3636536"/>
            <a:ext cx="1382856" cy="35599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 2</a:t>
            </a:r>
          </a:p>
        </p:txBody>
      </p:sp>
      <p:sp>
        <p:nvSpPr>
          <p:cNvPr id="18" name="Rectangle 17">
            <a:extLst>
              <a:ext uri="{FF2B5EF4-FFF2-40B4-BE49-F238E27FC236}">
                <a16:creationId xmlns:a16="http://schemas.microsoft.com/office/drawing/2014/main" id="{46E40D0B-B277-D35B-DAF8-063E76A432FE}"/>
              </a:ext>
            </a:extLst>
          </p:cNvPr>
          <p:cNvSpPr/>
          <p:nvPr/>
        </p:nvSpPr>
        <p:spPr>
          <a:xfrm>
            <a:off x="4951982" y="3641644"/>
            <a:ext cx="832538" cy="35599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 3</a:t>
            </a:r>
          </a:p>
        </p:txBody>
      </p:sp>
      <p:sp>
        <p:nvSpPr>
          <p:cNvPr id="21" name="TextBox 20">
            <a:extLst>
              <a:ext uri="{FF2B5EF4-FFF2-40B4-BE49-F238E27FC236}">
                <a16:creationId xmlns:a16="http://schemas.microsoft.com/office/drawing/2014/main" id="{87A313CE-1742-378B-42E5-84E802DC63B4}"/>
              </a:ext>
            </a:extLst>
          </p:cNvPr>
          <p:cNvSpPr txBox="1"/>
          <p:nvPr/>
        </p:nvSpPr>
        <p:spPr>
          <a:xfrm>
            <a:off x="1843350" y="3999841"/>
            <a:ext cx="473206" cy="307777"/>
          </a:xfrm>
          <a:prstGeom prst="rect">
            <a:avLst/>
          </a:prstGeom>
          <a:noFill/>
        </p:spPr>
        <p:txBody>
          <a:bodyPr wrap="none" rtlCol="0">
            <a:spAutoFit/>
          </a:bodyPr>
          <a:lstStyle/>
          <a:p>
            <a:r>
              <a:rPr lang="en-US" dirty="0"/>
              <a:t>1x3</a:t>
            </a:r>
          </a:p>
        </p:txBody>
      </p:sp>
      <p:sp>
        <p:nvSpPr>
          <p:cNvPr id="22" name="TextBox 21">
            <a:extLst>
              <a:ext uri="{FF2B5EF4-FFF2-40B4-BE49-F238E27FC236}">
                <a16:creationId xmlns:a16="http://schemas.microsoft.com/office/drawing/2014/main" id="{4F4921B9-0306-1576-EFDC-AC663B6499B3}"/>
              </a:ext>
            </a:extLst>
          </p:cNvPr>
          <p:cNvSpPr txBox="1"/>
          <p:nvPr/>
        </p:nvSpPr>
        <p:spPr>
          <a:xfrm>
            <a:off x="3585088" y="3999841"/>
            <a:ext cx="473206" cy="307777"/>
          </a:xfrm>
          <a:prstGeom prst="rect">
            <a:avLst/>
          </a:prstGeom>
          <a:noFill/>
        </p:spPr>
        <p:txBody>
          <a:bodyPr wrap="none" rtlCol="0">
            <a:spAutoFit/>
          </a:bodyPr>
          <a:lstStyle/>
          <a:p>
            <a:r>
              <a:rPr lang="en-US" dirty="0"/>
              <a:t>1x3</a:t>
            </a:r>
          </a:p>
        </p:txBody>
      </p:sp>
      <p:sp>
        <p:nvSpPr>
          <p:cNvPr id="24" name="TextBox 23">
            <a:extLst>
              <a:ext uri="{FF2B5EF4-FFF2-40B4-BE49-F238E27FC236}">
                <a16:creationId xmlns:a16="http://schemas.microsoft.com/office/drawing/2014/main" id="{2439CBB7-75EA-A2FB-8577-FFF687592D7A}"/>
              </a:ext>
            </a:extLst>
          </p:cNvPr>
          <p:cNvSpPr txBox="1"/>
          <p:nvPr/>
        </p:nvSpPr>
        <p:spPr>
          <a:xfrm>
            <a:off x="5126718" y="3992529"/>
            <a:ext cx="473206" cy="307777"/>
          </a:xfrm>
          <a:prstGeom prst="rect">
            <a:avLst/>
          </a:prstGeom>
          <a:noFill/>
        </p:spPr>
        <p:txBody>
          <a:bodyPr wrap="none" rtlCol="0">
            <a:spAutoFit/>
          </a:bodyPr>
          <a:lstStyle/>
          <a:p>
            <a:r>
              <a:rPr lang="en-US" dirty="0"/>
              <a:t>1x2</a:t>
            </a:r>
          </a:p>
        </p:txBody>
      </p:sp>
      <p:sp>
        <p:nvSpPr>
          <p:cNvPr id="25" name="TextBox 24">
            <a:extLst>
              <a:ext uri="{FF2B5EF4-FFF2-40B4-BE49-F238E27FC236}">
                <a16:creationId xmlns:a16="http://schemas.microsoft.com/office/drawing/2014/main" id="{B9340825-4D50-A4F5-7692-EB1FE4C8A532}"/>
              </a:ext>
            </a:extLst>
          </p:cNvPr>
          <p:cNvSpPr txBox="1"/>
          <p:nvPr/>
        </p:nvSpPr>
        <p:spPr>
          <a:xfrm>
            <a:off x="6304146" y="3809681"/>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569573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3B897-8343-0A8B-02A3-EBBA12AAF6CD}"/>
            </a:ext>
          </a:extLst>
        </p:cNvPr>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6B91657C-D4A2-A4F0-6C80-88139C868567}"/>
              </a:ext>
            </a:extLst>
          </p:cNvPr>
          <p:cNvCxnSpPr>
            <a:cxnSpLocks/>
          </p:cNvCxnSpPr>
          <p:nvPr/>
        </p:nvCxnSpPr>
        <p:spPr>
          <a:xfrm flipH="1">
            <a:off x="9173763" y="2063932"/>
            <a:ext cx="175287" cy="856194"/>
          </a:xfrm>
          <a:prstGeom prst="line">
            <a:avLst/>
          </a:prstGeom>
        </p:spPr>
        <p:style>
          <a:lnRef idx="3">
            <a:schemeClr val="accent6"/>
          </a:lnRef>
          <a:fillRef idx="0">
            <a:schemeClr val="accent6"/>
          </a:fillRef>
          <a:effectRef idx="2">
            <a:schemeClr val="accent6"/>
          </a:effectRef>
          <a:fontRef idx="minor">
            <a:schemeClr val="tx1"/>
          </a:fontRef>
        </p:style>
      </p:cxnSp>
      <p:pic>
        <p:nvPicPr>
          <p:cNvPr id="29" name="Picture 28">
            <a:extLst>
              <a:ext uri="{FF2B5EF4-FFF2-40B4-BE49-F238E27FC236}">
                <a16:creationId xmlns:a16="http://schemas.microsoft.com/office/drawing/2014/main" id="{89C66948-C5A9-811A-F1B5-18464BD693C8}"/>
              </a:ext>
            </a:extLst>
          </p:cNvPr>
          <p:cNvPicPr>
            <a:picLocks noChangeAspect="1"/>
          </p:cNvPicPr>
          <p:nvPr/>
        </p:nvPicPr>
        <p:blipFill>
          <a:blip r:embed="rId2">
            <a:alphaModFix/>
            <a:extLst>
              <a:ext uri="{28A0092B-C50C-407E-A947-70E740481C1C}">
                <a14:useLocalDpi xmlns:a14="http://schemas.microsoft.com/office/drawing/2010/main"/>
              </a:ext>
            </a:extLst>
          </a:blip>
          <a:stretch>
            <a:fillRect/>
          </a:stretch>
        </p:blipFill>
        <p:spPr>
          <a:xfrm>
            <a:off x="0" y="0"/>
            <a:ext cx="12192000" cy="965200"/>
          </a:xfrm>
          <a:prstGeom prst="rect">
            <a:avLst/>
          </a:prstGeom>
        </p:spPr>
      </p:pic>
      <p:sp>
        <p:nvSpPr>
          <p:cNvPr id="30" name="Title 1">
            <a:extLst>
              <a:ext uri="{FF2B5EF4-FFF2-40B4-BE49-F238E27FC236}">
                <a16:creationId xmlns:a16="http://schemas.microsoft.com/office/drawing/2014/main" id="{31FB5D32-38BC-397B-4331-375CA56A94F0}"/>
              </a:ext>
            </a:extLst>
          </p:cNvPr>
          <p:cNvSpPr txBox="1">
            <a:spLocks/>
          </p:cNvSpPr>
          <p:nvPr/>
        </p:nvSpPr>
        <p:spPr>
          <a:xfrm>
            <a:off x="609600" y="167546"/>
            <a:ext cx="10972801" cy="711081"/>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sz="2800" b="1" dirty="0">
                <a:solidFill>
                  <a:schemeClr val="accent2"/>
                </a:solidFill>
              </a:rPr>
              <a:t>3 </a:t>
            </a:r>
            <a:r>
              <a:rPr lang="en-US" sz="2800" b="1" dirty="0">
                <a:solidFill>
                  <a:srgbClr val="0070C0"/>
                </a:solidFill>
                <a:latin typeface="Arial" panose="020B0604020202020204" pitchFamily="34" charset="0"/>
              </a:rPr>
              <a:t>TASK</a:t>
            </a:r>
            <a:endParaRPr lang="x-none" sz="2800" b="1" dirty="0">
              <a:solidFill>
                <a:srgbClr val="0070C0"/>
              </a:solidFill>
              <a:latin typeface="BR Omega VN" pitchFamily="2" charset="77"/>
            </a:endParaRPr>
          </a:p>
        </p:txBody>
      </p:sp>
      <p:sp>
        <p:nvSpPr>
          <p:cNvPr id="5" name="Slide Number Placeholder 4">
            <a:extLst>
              <a:ext uri="{FF2B5EF4-FFF2-40B4-BE49-F238E27FC236}">
                <a16:creationId xmlns:a16="http://schemas.microsoft.com/office/drawing/2014/main" id="{7B593AFB-1203-6EF4-641B-A9790E27013F}"/>
              </a:ext>
            </a:extLst>
          </p:cNvPr>
          <p:cNvSpPr>
            <a:spLocks noGrp="1"/>
          </p:cNvSpPr>
          <p:nvPr>
            <p:ph type="sldNum" sz="quarter" idx="12"/>
          </p:nvPr>
        </p:nvSpPr>
        <p:spPr/>
        <p:txBody>
          <a:bodyPr/>
          <a:lstStyle/>
          <a:p>
            <a:fld id="{E012F146-47F9-A646-B182-8CC39B8AD32B}" type="slidenum">
              <a:rPr lang="x-none" smtClean="0"/>
              <a:pPr/>
              <a:t>8</a:t>
            </a:fld>
            <a:endParaRPr lang="x-none"/>
          </a:p>
        </p:txBody>
      </p:sp>
      <p:pic>
        <p:nvPicPr>
          <p:cNvPr id="10" name="Picture 9">
            <a:extLst>
              <a:ext uri="{FF2B5EF4-FFF2-40B4-BE49-F238E27FC236}">
                <a16:creationId xmlns:a16="http://schemas.microsoft.com/office/drawing/2014/main" id="{72C6A328-8A99-46AA-5FF2-9D94AF260C68}"/>
              </a:ext>
            </a:extLst>
          </p:cNvPr>
          <p:cNvPicPr>
            <a:picLocks noChangeAspect="1"/>
          </p:cNvPicPr>
          <p:nvPr/>
        </p:nvPicPr>
        <p:blipFill>
          <a:blip r:embed="rId3"/>
          <a:stretch>
            <a:fillRect/>
          </a:stretch>
        </p:blipFill>
        <p:spPr>
          <a:xfrm>
            <a:off x="536344" y="6382569"/>
            <a:ext cx="3924848" cy="276264"/>
          </a:xfrm>
          <a:prstGeom prst="rect">
            <a:avLst/>
          </a:prstGeom>
        </p:spPr>
      </p:pic>
      <p:sp>
        <p:nvSpPr>
          <p:cNvPr id="2" name="AutoShape 14">
            <a:extLst>
              <a:ext uri="{FF2B5EF4-FFF2-40B4-BE49-F238E27FC236}">
                <a16:creationId xmlns:a16="http://schemas.microsoft.com/office/drawing/2014/main" id="{182984A7-EE85-15BD-BE83-3729877BC54E}"/>
              </a:ext>
            </a:extLst>
          </p:cNvPr>
          <p:cNvSpPr>
            <a:spLocks noChangeAspect="1" noChangeArrowheads="1"/>
          </p:cNvSpPr>
          <p:nvPr/>
        </p:nvSpPr>
        <p:spPr bwMode="auto">
          <a:xfrm>
            <a:off x="7024577" y="41462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rrow: Right 2">
            <a:extLst>
              <a:ext uri="{FF2B5EF4-FFF2-40B4-BE49-F238E27FC236}">
                <a16:creationId xmlns:a16="http://schemas.microsoft.com/office/drawing/2014/main" id="{959DA9D4-554E-C6B9-C737-A977D53A5AA7}"/>
              </a:ext>
            </a:extLst>
          </p:cNvPr>
          <p:cNvSpPr/>
          <p:nvPr/>
        </p:nvSpPr>
        <p:spPr>
          <a:xfrm>
            <a:off x="609600" y="4657956"/>
            <a:ext cx="10972800" cy="401320"/>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88ACF70D-3FAA-9EFB-C8F2-1BB9AAF8C4C7}"/>
              </a:ext>
            </a:extLst>
          </p:cNvPr>
          <p:cNvCxnSpPr>
            <a:cxnSpLocks/>
          </p:cNvCxnSpPr>
          <p:nvPr/>
        </p:nvCxnSpPr>
        <p:spPr>
          <a:xfrm>
            <a:off x="2971269" y="5974922"/>
            <a:ext cx="328622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a16="http://schemas.microsoft.com/office/drawing/2014/main" id="{BEBE3707-12FC-2A79-80F9-EDDCFBBF4B48}"/>
              </a:ext>
            </a:extLst>
          </p:cNvPr>
          <p:cNvCxnSpPr/>
          <p:nvPr/>
        </p:nvCxnSpPr>
        <p:spPr>
          <a:xfrm>
            <a:off x="2595349" y="5040202"/>
            <a:ext cx="375920" cy="93472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C5C96B1E-7EED-45C8-0A85-D344908A129E}"/>
              </a:ext>
            </a:extLst>
          </p:cNvPr>
          <p:cNvSpPr txBox="1"/>
          <p:nvPr/>
        </p:nvSpPr>
        <p:spPr>
          <a:xfrm>
            <a:off x="609598" y="4357945"/>
            <a:ext cx="928459" cy="369332"/>
          </a:xfrm>
          <a:prstGeom prst="rect">
            <a:avLst/>
          </a:prstGeom>
          <a:noFill/>
        </p:spPr>
        <p:txBody>
          <a:bodyPr wrap="none" rtlCol="0">
            <a:spAutoFit/>
          </a:bodyPr>
          <a:lstStyle/>
          <a:p>
            <a:r>
              <a:rPr lang="en-US" sz="1800" b="1" dirty="0">
                <a:solidFill>
                  <a:srgbClr val="FF0000"/>
                </a:solidFill>
              </a:rPr>
              <a:t>Master</a:t>
            </a:r>
          </a:p>
        </p:txBody>
      </p:sp>
      <p:sp>
        <p:nvSpPr>
          <p:cNvPr id="8" name="TextBox 7">
            <a:extLst>
              <a:ext uri="{FF2B5EF4-FFF2-40B4-BE49-F238E27FC236}">
                <a16:creationId xmlns:a16="http://schemas.microsoft.com/office/drawing/2014/main" id="{34EE859F-21DD-0A0C-EBE2-513371F5AAF9}"/>
              </a:ext>
            </a:extLst>
          </p:cNvPr>
          <p:cNvSpPr txBox="1"/>
          <p:nvPr/>
        </p:nvSpPr>
        <p:spPr>
          <a:xfrm>
            <a:off x="2971269" y="6107726"/>
            <a:ext cx="2971800" cy="307777"/>
          </a:xfrm>
          <a:prstGeom prst="rect">
            <a:avLst/>
          </a:prstGeom>
          <a:noFill/>
        </p:spPr>
        <p:txBody>
          <a:bodyPr wrap="square" rtlCol="0">
            <a:spAutoFit/>
          </a:bodyPr>
          <a:lstStyle/>
          <a:p>
            <a:r>
              <a:rPr lang="en-US" b="1" dirty="0">
                <a:solidFill>
                  <a:schemeClr val="accent2"/>
                </a:solidFill>
              </a:rPr>
              <a:t>DATA - REPORT </a:t>
            </a:r>
            <a:endParaRPr lang="en-US" b="1" dirty="0">
              <a:solidFill>
                <a:schemeClr val="tx1"/>
              </a:solidFill>
            </a:endParaRPr>
          </a:p>
        </p:txBody>
      </p:sp>
      <p:cxnSp>
        <p:nvCxnSpPr>
          <p:cNvPr id="9" name="Straight Connector 8">
            <a:extLst>
              <a:ext uri="{FF2B5EF4-FFF2-40B4-BE49-F238E27FC236}">
                <a16:creationId xmlns:a16="http://schemas.microsoft.com/office/drawing/2014/main" id="{407D4F4C-31AA-8E42-CBB1-A3CC36D0365A}"/>
              </a:ext>
            </a:extLst>
          </p:cNvPr>
          <p:cNvCxnSpPr>
            <a:cxnSpLocks/>
          </p:cNvCxnSpPr>
          <p:nvPr/>
        </p:nvCxnSpPr>
        <p:spPr>
          <a:xfrm>
            <a:off x="2899617" y="3744888"/>
            <a:ext cx="759968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2A2D79F8-A8B9-B5F1-2755-03A994CAF347}"/>
              </a:ext>
            </a:extLst>
          </p:cNvPr>
          <p:cNvCxnSpPr/>
          <p:nvPr/>
        </p:nvCxnSpPr>
        <p:spPr>
          <a:xfrm flipV="1">
            <a:off x="2615138" y="3744888"/>
            <a:ext cx="284479" cy="982389"/>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D3912AE4-57C0-A42A-74B6-151A60154BF1}"/>
              </a:ext>
            </a:extLst>
          </p:cNvPr>
          <p:cNvCxnSpPr/>
          <p:nvPr/>
        </p:nvCxnSpPr>
        <p:spPr>
          <a:xfrm>
            <a:off x="336697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Straight Connector 12">
            <a:extLst>
              <a:ext uri="{FF2B5EF4-FFF2-40B4-BE49-F238E27FC236}">
                <a16:creationId xmlns:a16="http://schemas.microsoft.com/office/drawing/2014/main" id="{83EFD988-EF91-C61C-6B20-079765A8745A}"/>
              </a:ext>
            </a:extLst>
          </p:cNvPr>
          <p:cNvCxnSpPr/>
          <p:nvPr/>
        </p:nvCxnSpPr>
        <p:spPr>
          <a:xfrm>
            <a:off x="633877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4" name="Straight Connector 13">
            <a:extLst>
              <a:ext uri="{FF2B5EF4-FFF2-40B4-BE49-F238E27FC236}">
                <a16:creationId xmlns:a16="http://schemas.microsoft.com/office/drawing/2014/main" id="{3D2CE5A5-5774-851F-CBBC-062144062057}"/>
              </a:ext>
            </a:extLst>
          </p:cNvPr>
          <p:cNvCxnSpPr/>
          <p:nvPr/>
        </p:nvCxnSpPr>
        <p:spPr>
          <a:xfrm>
            <a:off x="9178497" y="2911768"/>
            <a:ext cx="167640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Straight Connector 14">
            <a:extLst>
              <a:ext uri="{FF2B5EF4-FFF2-40B4-BE49-F238E27FC236}">
                <a16:creationId xmlns:a16="http://schemas.microsoft.com/office/drawing/2014/main" id="{57924639-B459-172E-B201-933E439AFBB3}"/>
              </a:ext>
            </a:extLst>
          </p:cNvPr>
          <p:cNvCxnSpPr/>
          <p:nvPr/>
        </p:nvCxnSpPr>
        <p:spPr>
          <a:xfrm flipH="1">
            <a:off x="3204417" y="2888504"/>
            <a:ext cx="162560" cy="833120"/>
          </a:xfrm>
          <a:prstGeom prst="line">
            <a:avLst/>
          </a:prstGeom>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1C66F6F1-88E9-3E2F-6C14-A7BB5A485001}"/>
              </a:ext>
            </a:extLst>
          </p:cNvPr>
          <p:cNvCxnSpPr/>
          <p:nvPr/>
        </p:nvCxnSpPr>
        <p:spPr>
          <a:xfrm flipH="1">
            <a:off x="6176217" y="2896259"/>
            <a:ext cx="162560" cy="833120"/>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9674FD5A-696B-DF20-E031-C846240D5A78}"/>
              </a:ext>
            </a:extLst>
          </p:cNvPr>
          <p:cNvCxnSpPr/>
          <p:nvPr/>
        </p:nvCxnSpPr>
        <p:spPr>
          <a:xfrm flipH="1">
            <a:off x="9015937" y="2887993"/>
            <a:ext cx="162560" cy="833120"/>
          </a:xfrm>
          <a:prstGeom prst="line">
            <a:avLst/>
          </a:prstGeom>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DDC0AD64-52BD-BA8E-9A89-D361732011F5}"/>
              </a:ext>
            </a:extLst>
          </p:cNvPr>
          <p:cNvSpPr txBox="1"/>
          <p:nvPr/>
        </p:nvSpPr>
        <p:spPr>
          <a:xfrm>
            <a:off x="2878708" y="3799960"/>
            <a:ext cx="1582484" cy="369332"/>
          </a:xfrm>
          <a:prstGeom prst="rect">
            <a:avLst/>
          </a:prstGeom>
          <a:noFill/>
        </p:spPr>
        <p:txBody>
          <a:bodyPr wrap="none" rtlCol="0">
            <a:spAutoFit/>
          </a:bodyPr>
          <a:lstStyle/>
          <a:p>
            <a:r>
              <a:rPr lang="en-US" sz="1800" b="1" dirty="0">
                <a:solidFill>
                  <a:srgbClr val="0070C0"/>
                </a:solidFill>
              </a:rPr>
              <a:t>ALGORITHM</a:t>
            </a:r>
          </a:p>
        </p:txBody>
      </p:sp>
      <p:sp>
        <p:nvSpPr>
          <p:cNvPr id="19" name="TextBox 18">
            <a:extLst>
              <a:ext uri="{FF2B5EF4-FFF2-40B4-BE49-F238E27FC236}">
                <a16:creationId xmlns:a16="http://schemas.microsoft.com/office/drawing/2014/main" id="{015BEBE8-E38D-F7D8-EAD8-B3962AB4DE0C}"/>
              </a:ext>
            </a:extLst>
          </p:cNvPr>
          <p:cNvSpPr txBox="1"/>
          <p:nvPr/>
        </p:nvSpPr>
        <p:spPr>
          <a:xfrm>
            <a:off x="3366977" y="2286948"/>
            <a:ext cx="1202573" cy="523220"/>
          </a:xfrm>
          <a:prstGeom prst="rect">
            <a:avLst/>
          </a:prstGeom>
          <a:noFill/>
        </p:spPr>
        <p:txBody>
          <a:bodyPr wrap="none" rtlCol="0">
            <a:spAutoFit/>
          </a:bodyPr>
          <a:lstStyle/>
          <a:p>
            <a:r>
              <a:rPr lang="en-US" b="1" dirty="0">
                <a:solidFill>
                  <a:srgbClr val="00B050"/>
                </a:solidFill>
              </a:rPr>
              <a:t>HEURISTIC</a:t>
            </a:r>
          </a:p>
          <a:p>
            <a:r>
              <a:rPr lang="en-US" b="1" dirty="0">
                <a:solidFill>
                  <a:schemeClr val="tx1"/>
                </a:solidFill>
              </a:rPr>
              <a:t>KHAI HOAN</a:t>
            </a:r>
          </a:p>
        </p:txBody>
      </p:sp>
      <p:sp>
        <p:nvSpPr>
          <p:cNvPr id="27" name="TextBox 26">
            <a:extLst>
              <a:ext uri="{FF2B5EF4-FFF2-40B4-BE49-F238E27FC236}">
                <a16:creationId xmlns:a16="http://schemas.microsoft.com/office/drawing/2014/main" id="{D64E3E36-03EE-301A-99B1-EBE4DE69013E}"/>
              </a:ext>
            </a:extLst>
          </p:cNvPr>
          <p:cNvSpPr txBox="1"/>
          <p:nvPr/>
        </p:nvSpPr>
        <p:spPr>
          <a:xfrm>
            <a:off x="6257497" y="2286948"/>
            <a:ext cx="1420582" cy="523220"/>
          </a:xfrm>
          <a:prstGeom prst="rect">
            <a:avLst/>
          </a:prstGeom>
          <a:noFill/>
        </p:spPr>
        <p:txBody>
          <a:bodyPr wrap="none" rtlCol="0">
            <a:spAutoFit/>
          </a:bodyPr>
          <a:lstStyle/>
          <a:p>
            <a:r>
              <a:rPr lang="en-US" b="1" dirty="0">
                <a:solidFill>
                  <a:srgbClr val="00B050"/>
                </a:solidFill>
              </a:rPr>
              <a:t>Q - LEARNING</a:t>
            </a:r>
          </a:p>
          <a:p>
            <a:r>
              <a:rPr lang="en-US" b="1" dirty="0">
                <a:solidFill>
                  <a:schemeClr val="tx1"/>
                </a:solidFill>
              </a:rPr>
              <a:t>VAN THU</a:t>
            </a:r>
          </a:p>
        </p:txBody>
      </p:sp>
      <p:sp>
        <p:nvSpPr>
          <p:cNvPr id="28" name="TextBox 27">
            <a:extLst>
              <a:ext uri="{FF2B5EF4-FFF2-40B4-BE49-F238E27FC236}">
                <a16:creationId xmlns:a16="http://schemas.microsoft.com/office/drawing/2014/main" id="{F3F3D0CB-DB36-F347-FB9B-63BEEE27021E}"/>
              </a:ext>
            </a:extLst>
          </p:cNvPr>
          <p:cNvSpPr txBox="1"/>
          <p:nvPr/>
        </p:nvSpPr>
        <p:spPr>
          <a:xfrm>
            <a:off x="9366026" y="2285074"/>
            <a:ext cx="1152880" cy="523220"/>
          </a:xfrm>
          <a:prstGeom prst="rect">
            <a:avLst/>
          </a:prstGeom>
          <a:noFill/>
        </p:spPr>
        <p:txBody>
          <a:bodyPr wrap="none" rtlCol="0">
            <a:spAutoFit/>
          </a:bodyPr>
          <a:lstStyle/>
          <a:p>
            <a:r>
              <a:rPr lang="en-US" b="1" dirty="0">
                <a:solidFill>
                  <a:srgbClr val="00B050"/>
                </a:solidFill>
              </a:rPr>
              <a:t>PPO</a:t>
            </a:r>
          </a:p>
          <a:p>
            <a:r>
              <a:rPr lang="en-US" b="1" dirty="0">
                <a:solidFill>
                  <a:schemeClr val="tx1"/>
                </a:solidFill>
              </a:rPr>
              <a:t>BAO CHAU</a:t>
            </a:r>
          </a:p>
        </p:txBody>
      </p:sp>
      <p:sp>
        <p:nvSpPr>
          <p:cNvPr id="32" name="TextBox 31">
            <a:extLst>
              <a:ext uri="{FF2B5EF4-FFF2-40B4-BE49-F238E27FC236}">
                <a16:creationId xmlns:a16="http://schemas.microsoft.com/office/drawing/2014/main" id="{A0FC458C-5B2B-9356-FB28-06EAE70D793D}"/>
              </a:ext>
            </a:extLst>
          </p:cNvPr>
          <p:cNvSpPr txBox="1"/>
          <p:nvPr/>
        </p:nvSpPr>
        <p:spPr>
          <a:xfrm>
            <a:off x="2971269" y="5584728"/>
            <a:ext cx="1622204" cy="307777"/>
          </a:xfrm>
          <a:prstGeom prst="rect">
            <a:avLst/>
          </a:prstGeom>
          <a:noFill/>
        </p:spPr>
        <p:txBody>
          <a:bodyPr wrap="square">
            <a:spAutoFit/>
          </a:bodyPr>
          <a:lstStyle/>
          <a:p>
            <a:r>
              <a:rPr lang="en-US" b="1" dirty="0">
                <a:solidFill>
                  <a:schemeClr val="tx1"/>
                </a:solidFill>
              </a:rPr>
              <a:t>QUOC VUONG</a:t>
            </a:r>
          </a:p>
        </p:txBody>
      </p:sp>
      <p:cxnSp>
        <p:nvCxnSpPr>
          <p:cNvPr id="33" name="Straight Connector 32">
            <a:extLst>
              <a:ext uri="{FF2B5EF4-FFF2-40B4-BE49-F238E27FC236}">
                <a16:creationId xmlns:a16="http://schemas.microsoft.com/office/drawing/2014/main" id="{97A42CD8-F69C-676E-3ADE-B7DBDE5BEF66}"/>
              </a:ext>
            </a:extLst>
          </p:cNvPr>
          <p:cNvCxnSpPr>
            <a:cxnSpLocks/>
          </p:cNvCxnSpPr>
          <p:nvPr/>
        </p:nvCxnSpPr>
        <p:spPr>
          <a:xfrm>
            <a:off x="8150726" y="2073568"/>
            <a:ext cx="1198324"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34" name="Straight Connector 33">
            <a:extLst>
              <a:ext uri="{FF2B5EF4-FFF2-40B4-BE49-F238E27FC236}">
                <a16:creationId xmlns:a16="http://schemas.microsoft.com/office/drawing/2014/main" id="{FB7E6022-E9A0-3600-536E-439651CAF040}"/>
              </a:ext>
            </a:extLst>
          </p:cNvPr>
          <p:cNvCxnSpPr/>
          <p:nvPr/>
        </p:nvCxnSpPr>
        <p:spPr>
          <a:xfrm flipH="1">
            <a:off x="7988166" y="2065211"/>
            <a:ext cx="162560" cy="833120"/>
          </a:xfrm>
          <a:prstGeom prst="line">
            <a:avLst/>
          </a:prstGeom>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6C46A891-AEA7-A35E-C87C-DD55416363B6}"/>
              </a:ext>
            </a:extLst>
          </p:cNvPr>
          <p:cNvSpPr txBox="1"/>
          <p:nvPr/>
        </p:nvSpPr>
        <p:spPr>
          <a:xfrm>
            <a:off x="8238369" y="1622952"/>
            <a:ext cx="1023037" cy="307777"/>
          </a:xfrm>
          <a:prstGeom prst="rect">
            <a:avLst/>
          </a:prstGeom>
          <a:noFill/>
        </p:spPr>
        <p:txBody>
          <a:bodyPr wrap="none" rtlCol="0">
            <a:spAutoFit/>
          </a:bodyPr>
          <a:lstStyle/>
          <a:p>
            <a:r>
              <a:rPr lang="en-US" b="1" dirty="0">
                <a:solidFill>
                  <a:schemeClr val="tx1"/>
                </a:solidFill>
              </a:rPr>
              <a:t>SY THINH</a:t>
            </a:r>
          </a:p>
        </p:txBody>
      </p:sp>
      <p:sp>
        <p:nvSpPr>
          <p:cNvPr id="20" name="TextBox 19">
            <a:extLst>
              <a:ext uri="{FF2B5EF4-FFF2-40B4-BE49-F238E27FC236}">
                <a16:creationId xmlns:a16="http://schemas.microsoft.com/office/drawing/2014/main" id="{CE0120DA-FF6E-1744-CB29-5B54AD281C0A}"/>
              </a:ext>
            </a:extLst>
          </p:cNvPr>
          <p:cNvSpPr txBox="1"/>
          <p:nvPr/>
        </p:nvSpPr>
        <p:spPr>
          <a:xfrm>
            <a:off x="342006" y="6520701"/>
            <a:ext cx="3440365" cy="400110"/>
          </a:xfrm>
          <a:prstGeom prst="rect">
            <a:avLst/>
          </a:prstGeom>
          <a:noFill/>
        </p:spPr>
        <p:txBody>
          <a:bodyPr wrap="none" rtlCol="0">
            <a:spAutoFit/>
          </a:bodyPr>
          <a:lstStyle/>
          <a:p>
            <a:r>
              <a:rPr lang="en-US" sz="1000" i="1" dirty="0" err="1"/>
              <a:t>Github</a:t>
            </a:r>
            <a:r>
              <a:rPr lang="en-US" sz="1000" i="1" dirty="0"/>
              <a:t>: </a:t>
            </a:r>
            <a:r>
              <a:rPr lang="en-US" sz="1000" i="1" dirty="0">
                <a:hlinkClick r:id="rId4"/>
              </a:rPr>
              <a:t>https://github.com/Hoanha2101/REL_mni_caption</a:t>
            </a:r>
            <a:endParaRPr lang="en-US" sz="1000" i="1" dirty="0"/>
          </a:p>
          <a:p>
            <a:endParaRPr lang="en-US" sz="1000" i="1" dirty="0"/>
          </a:p>
        </p:txBody>
      </p:sp>
    </p:spTree>
    <p:extLst>
      <p:ext uri="{BB962C8B-B14F-4D97-AF65-F5344CB8AC3E}">
        <p14:creationId xmlns:p14="http://schemas.microsoft.com/office/powerpoint/2010/main" val="66874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9463386-0B75-CC46-AAFD-693470F2816B}"/>
              </a:ext>
            </a:extLst>
          </p:cNvPr>
          <p:cNvSpPr/>
          <p:nvPr/>
        </p:nvSpPr>
        <p:spPr>
          <a:xfrm>
            <a:off x="-426720" y="1118429"/>
            <a:ext cx="266700" cy="685815"/>
          </a:xfrm>
          <a:prstGeom prst="roundRect">
            <a:avLst>
              <a:gd name="adj" fmla="val 8511"/>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CC95BAD-1051-D14A-A2ED-67EE951937C7}"/>
              </a:ext>
            </a:extLst>
          </p:cNvPr>
          <p:cNvSpPr/>
          <p:nvPr/>
        </p:nvSpPr>
        <p:spPr>
          <a:xfrm>
            <a:off x="-426720" y="1914296"/>
            <a:ext cx="266700" cy="685815"/>
          </a:xfrm>
          <a:prstGeom prst="roundRect">
            <a:avLst>
              <a:gd name="adj" fmla="val 8511"/>
            </a:avLst>
          </a:prstGeom>
          <a:solidFill>
            <a:srgbClr val="19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DA5FEF-EAF7-7645-B0BE-475CDFB8EFB1}"/>
              </a:ext>
            </a:extLst>
          </p:cNvPr>
          <p:cNvSpPr/>
          <p:nvPr/>
        </p:nvSpPr>
        <p:spPr>
          <a:xfrm>
            <a:off x="-426720" y="2710163"/>
            <a:ext cx="266700" cy="685815"/>
          </a:xfrm>
          <a:prstGeom prst="roundRect">
            <a:avLst>
              <a:gd name="adj" fmla="val 8511"/>
            </a:avLst>
          </a:prstGeom>
          <a:solidFill>
            <a:srgbClr val="33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87C41C3-37CF-D048-AE7D-FFF9DCC8F03C}"/>
              </a:ext>
            </a:extLst>
          </p:cNvPr>
          <p:cNvSpPr/>
          <p:nvPr/>
        </p:nvSpPr>
        <p:spPr>
          <a:xfrm>
            <a:off x="-426720" y="3506030"/>
            <a:ext cx="266700" cy="685815"/>
          </a:xfrm>
          <a:prstGeom prst="roundRect">
            <a:avLst>
              <a:gd name="adj" fmla="val 8511"/>
            </a:avLst>
          </a:prstGeom>
          <a:solidFill>
            <a:srgbClr val="50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2F4A51A-9780-A043-9191-080CE4D0878B}"/>
              </a:ext>
            </a:extLst>
          </p:cNvPr>
          <p:cNvSpPr/>
          <p:nvPr/>
        </p:nvSpPr>
        <p:spPr>
          <a:xfrm>
            <a:off x="-426720" y="4301897"/>
            <a:ext cx="266700" cy="685815"/>
          </a:xfrm>
          <a:prstGeom prst="roundRect">
            <a:avLst>
              <a:gd name="adj" fmla="val 8511"/>
            </a:avLst>
          </a:prstGeom>
          <a:solidFill>
            <a:srgbClr val="F37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83E1FE3-E4C8-2241-9200-CEC360C515C4}"/>
              </a:ext>
            </a:extLst>
          </p:cNvPr>
          <p:cNvSpPr/>
          <p:nvPr/>
        </p:nvSpPr>
        <p:spPr>
          <a:xfrm>
            <a:off x="-426720" y="5097764"/>
            <a:ext cx="266700" cy="685815"/>
          </a:xfrm>
          <a:prstGeom prst="roundRect">
            <a:avLst>
              <a:gd name="adj" fmla="val 8511"/>
            </a:avLst>
          </a:prstGeom>
          <a:solidFill>
            <a:srgbClr val="E4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5366514-74EA-CF4D-9A7D-88C37B7C4D3F}"/>
              </a:ext>
            </a:extLst>
          </p:cNvPr>
          <p:cNvSpPr txBox="1"/>
          <p:nvPr/>
        </p:nvSpPr>
        <p:spPr>
          <a:xfrm>
            <a:off x="621580" y="5440671"/>
            <a:ext cx="11077318" cy="707886"/>
          </a:xfrm>
          <a:prstGeom prst="rect">
            <a:avLst/>
          </a:prstGeom>
          <a:noFill/>
        </p:spPr>
        <p:txBody>
          <a:bodyPr wrap="square" rtlCol="0">
            <a:spAutoFit/>
          </a:bodyPr>
          <a:lstStyle/>
          <a:p>
            <a:pPr>
              <a:defRPr/>
            </a:pPr>
            <a:r>
              <a:rPr lang="en-US" sz="4000" b="1" kern="1200" spc="-100" dirty="0">
                <a:solidFill>
                  <a:srgbClr val="F37121"/>
                </a:solidFill>
                <a:latin typeface="+mj-lt"/>
                <a:cs typeface="Arial" panose="020B0604020202020204" pitchFamily="34" charset="0"/>
              </a:rPr>
              <a:t>II</a:t>
            </a:r>
            <a:r>
              <a:rPr kumimoji="0" lang="en-US" sz="4000" b="1" u="none" strike="noStrike" kern="1200" cap="none" spc="-100" normalizeH="0" baseline="0" noProof="0" dirty="0">
                <a:ln>
                  <a:noFill/>
                </a:ln>
                <a:solidFill>
                  <a:srgbClr val="F37121"/>
                </a:solidFill>
                <a:effectLst/>
                <a:uLnTx/>
                <a:uFillTx/>
                <a:latin typeface="+mj-lt"/>
                <a:cs typeface="Arial" panose="020B0604020202020204" pitchFamily="34" charset="0"/>
              </a:rPr>
              <a:t>. IMPLEMENTATION </a:t>
            </a:r>
            <a:endParaRPr lang="en-US" sz="4000" b="1" dirty="0">
              <a:solidFill>
                <a:schemeClr val="accent2"/>
              </a:solidFill>
              <a:latin typeface="+mj-lt"/>
            </a:endParaRPr>
          </a:p>
        </p:txBody>
      </p:sp>
      <p:pic>
        <p:nvPicPr>
          <p:cNvPr id="20" name="Picture 19">
            <a:extLst>
              <a:ext uri="{FF2B5EF4-FFF2-40B4-BE49-F238E27FC236}">
                <a16:creationId xmlns:a16="http://schemas.microsoft.com/office/drawing/2014/main" id="{5524A475-6DA2-C54A-94D5-2EBD3CCA1C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0" t="29979" r="14237" b="30359"/>
          <a:stretch/>
        </p:blipFill>
        <p:spPr>
          <a:xfrm>
            <a:off x="621580" y="4004415"/>
            <a:ext cx="2160712" cy="824238"/>
          </a:xfrm>
          <a:prstGeom prst="rect">
            <a:avLst/>
          </a:prstGeom>
        </p:spPr>
      </p:pic>
      <p:sp>
        <p:nvSpPr>
          <p:cNvPr id="2" name="Slide Number Placeholder 1">
            <a:extLst>
              <a:ext uri="{FF2B5EF4-FFF2-40B4-BE49-F238E27FC236}">
                <a16:creationId xmlns:a16="http://schemas.microsoft.com/office/drawing/2014/main" id="{1ECB3428-9346-324A-9953-A4AF1842997D}"/>
              </a:ext>
            </a:extLst>
          </p:cNvPr>
          <p:cNvSpPr>
            <a:spLocks noGrp="1"/>
          </p:cNvSpPr>
          <p:nvPr>
            <p:ph type="sldNum" sz="quarter" idx="12"/>
          </p:nvPr>
        </p:nvSpPr>
        <p:spPr/>
        <p:txBody>
          <a:bodyPr/>
          <a:lstStyle/>
          <a:p>
            <a:fld id="{E012F146-47F9-A646-B182-8CC39B8AD32B}" type="slidenum">
              <a:rPr lang="x-none" smtClean="0"/>
              <a:pPr/>
              <a:t>9</a:t>
            </a:fld>
            <a:endParaRPr lang="x-none" dirty="0"/>
          </a:p>
        </p:txBody>
      </p:sp>
    </p:spTree>
    <p:extLst>
      <p:ext uri="{BB962C8B-B14F-4D97-AF65-F5344CB8AC3E}">
        <p14:creationId xmlns:p14="http://schemas.microsoft.com/office/powerpoint/2010/main" val="262492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9493 1.85185E-6 L 3.95833E-6 1.85185E-6 " pathEditMode="relative" rAng="0" ptsTypes="AA">
                                      <p:cBhvr>
                                        <p:cTn id="6" dur="1000" fill="hold"/>
                                        <p:tgtEl>
                                          <p:spTgt spid="19"/>
                                        </p:tgtEl>
                                        <p:attrNameLst>
                                          <p:attrName>ppt_x</p:attrName>
                                          <p:attrName>ppt_y</p:attrName>
                                        </p:attrNameLst>
                                      </p:cBhvr>
                                      <p:rCtr x="3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6962</TotalTime>
  <Words>4300</Words>
  <Application>Microsoft Office PowerPoint</Application>
  <PresentationFormat>Widescreen</PresentationFormat>
  <Paragraphs>582</Paragraphs>
  <Slides>48</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Courier New</vt:lpstr>
      <vt:lpstr>Roboto</vt:lpstr>
      <vt:lpstr>Wingdings</vt:lpstr>
      <vt:lpstr>Cambria Math</vt:lpstr>
      <vt:lpstr>BR Omega VN</vt:lpstr>
      <vt:lpstr>Symbol</vt:lpstr>
      <vt:lpstr>Times New Roman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Khải Hoàn Hà</dc:creator>
  <cp:lastModifiedBy>Hà Khải Hoàn</cp:lastModifiedBy>
  <cp:revision>196</cp:revision>
  <dcterms:created xsi:type="dcterms:W3CDTF">2023-02-01T15:50:38Z</dcterms:created>
  <dcterms:modified xsi:type="dcterms:W3CDTF">2025-03-25T01:31:32Z</dcterms:modified>
</cp:coreProperties>
</file>